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12192000" cy="6858000"/>
  <p:notesSz cx="6858000" cy="12192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presProps" Target="presProps.xml"/></Relationships>
</file>

<file path=ppt/charts/_rels/chart1.xml.rels><?xml version='1.0' encoding='UTF-8' standalone='yes'?>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Chiffre d'affaires</c:v>
                </c:pt>
              </c:strCache>
            </c:strRef>
          </c:tx>
          <c:spPr>
            <a:solidFill>
              <a:srgbClr val="1B4332"/>
            </a:solidFill>
            <a:ln w="0">
              <a:noFill/>
            </a:ln>
          </c:spPr>
          <c:invertIfNegative val="0"/>
          <c:dLbls>
            <c:txPr>
              <a:bodyPr wrap="square"/>
              <a:lstStyle/>
              <a:p>
                <a:pPr>
                  <a:defRPr sz="1200" b="0" u="none" strike="noStrike">
                    <a:solidFill>
                      <a:srgbClr val="000000"/>
                    </a:solidFill>
                    <a:uFillTx/>
                    <a:latin typeface="Arial"/>
                  </a:defRPr>
                </a:pPr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3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4030000</c:v>
                </c:pt>
                <c:pt idx="1">
                  <c:v>6649500</c:v>
                </c:pt>
                <c:pt idx="2">
                  <c:v>9309300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Charges d'exploitation</c:v>
                </c:pt>
              </c:strCache>
            </c:strRef>
          </c:tx>
          <c:spPr>
            <a:solidFill>
              <a:srgbClr val="C9A227"/>
            </a:solidFill>
            <a:ln w="0">
              <a:noFill/>
            </a:ln>
          </c:spPr>
          <c:invertIfNegative val="0"/>
          <c:dLbls>
            <c:txPr>
              <a:bodyPr wrap="square"/>
              <a:lstStyle/>
              <a:p>
                <a:pPr>
                  <a:defRPr sz="1200" b="0" u="none" strike="noStrike">
                    <a:solidFill>
                      <a:srgbClr val="000000"/>
                    </a:solidFill>
                    <a:uFillTx/>
                    <a:latin typeface="Arial"/>
                  </a:defRPr>
                </a:pPr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3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3"/>
                <c:pt idx="0">
                  <c:v>5460000</c:v>
                </c:pt>
                <c:pt idx="1">
                  <c:v>6825000</c:v>
                </c:pt>
                <c:pt idx="2">
                  <c:v>7848750</c:v>
                </c:pt>
              </c:numCache>
            </c:numRef>
          </c:val>
        </c:ser>
        <c:gapWidth val="35"/>
        <c:overlap val="0"/>
        <c:axId val="4014360"/>
        <c:axId val="32814648"/>
      </c:barChart>
      <c:catAx>
        <c:axId val="4014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12600">
            <a:solidFill>
              <a:srgbClr val="888888"/>
            </a:solidFill>
            <a:round/>
          </a:ln>
        </c:spPr>
        <c:txPr>
          <a:bodyPr/>
          <a:lstStyle/>
          <a:p>
            <a:pPr>
              <a:defRPr sz="1200" b="0" u="none" strike="noStrike">
                <a:solidFill>
                  <a:srgbClr val="64748B"/>
                </a:solidFill>
                <a:uFillTx/>
                <a:latin typeface="Arial"/>
              </a:defRPr>
            </a:pPr>
          </a:p>
        </c:txPr>
        <c:crossAx val="32814648"/>
        <c:crosses val="autoZero"/>
        <c:auto val="1"/>
        <c:lblAlgn val="ctr"/>
        <c:lblOffset val="100"/>
        <c:noMultiLvlLbl val="0"/>
      </c:catAx>
      <c:valAx>
        <c:axId val="32814648"/>
        <c:scaling>
          <c:orientation val="minMax"/>
        </c:scaling>
        <c:delete val="0"/>
        <c:axPos val="l"/>
        <c:majorGridlines>
          <c:spPr>
            <a:ln w="6480">
              <a:solidFill>
                <a:srgbClr val="E2E8F0"/>
              </a:solidFill>
              <a:round/>
            </a:ln>
          </c:spPr>
        </c:majorGridlines>
        <c:numFmt formatCode="#,##0" sourceLinked="0"/>
        <c:majorTickMark val="out"/>
        <c:minorTickMark val="none"/>
        <c:tickLblPos val="nextTo"/>
        <c:spPr>
          <a:ln w="12600">
            <a:solidFill>
              <a:srgbClr val="888888"/>
            </a:solidFill>
            <a:round/>
          </a:ln>
        </c:spPr>
        <c:txPr>
          <a:bodyPr/>
          <a:lstStyle/>
          <a:p>
            <a:pPr>
              <a:defRPr sz="1200" b="0" u="none" strike="noStrike">
                <a:solidFill>
                  <a:srgbClr val="64748B"/>
                </a:solidFill>
                <a:uFillTx/>
                <a:latin typeface="Arial"/>
              </a:defRPr>
            </a:pPr>
          </a:p>
        </c:txPr>
        <c:crossAx val="4014360"/>
        <c:crosses val="autoZero"/>
        <c:crossBetween val="between"/>
      </c:valAx>
      <c:spPr>
        <a:noFill/>
        <a:ln w="0">
          <a:noFill/>
        </a:ln>
      </c:spPr>
    </c:plotArea>
    <c:plotVisOnly val="1"/>
    <c:dispBlanksAs val="span"/>
  </c:chart>
  <c:spPr>
    <a:solidFill>
      <a:srgbClr val="FFFFFF"/>
    </a:solidFill>
    <a:ln w="0">
      <a:noFill/>
    </a:ln>
  </c:spPr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/>
  </cs:axisTitle>
  <cs:categoryAxis>
    <cs:lnRef idx="0"/>
    <cs:fillRef idx="0"/>
    <cs:effectRef idx="0"/>
    <cs:fontRef idx="minor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chartArea>
  <cs:dataLabel>
    <cs:lnRef idx="0"/>
    <cs:fillRef idx="0"/>
    <cs:effectRef idx="0"/>
    <cs:fontRef idx="minor"/>
  </cs:dataLabel>
  <cs:dataPoint>
    <cs:lnRef idx="0"/>
    <cs:fillRef idx="0">
      <cs:styleClr val="auto"/>
    </cs:fillRef>
    <cs:effectRef idx="0"/>
    <cs:fontRef idx="minor">
      <cs:schemeClr val="tx1"/>
    </cs:fontRef>
    <cs:spPr>
      <a:solidFill>
        <a:schemeClr val="phClr"/>
      </a:solidFill>
    </cs:spPr>
  </cs:dataPoint>
  <cs:dataPoint3D>
    <cs:lnRef idx="0"/>
    <cs:fillRef idx="0"/>
    <cs:effectRef idx="0"/>
    <cs:fontRef idx="minor"/>
  </cs:dataPoint3D>
  <cs:dataPointLine>
    <cs:lnRef idx="0"/>
    <cs:fillRef idx="0"/>
    <cs:effectRef idx="0"/>
    <cs:fontRef idx="minor"/>
  </cs:dataPointLine>
  <cs:dataPointMarker>
    <cs:lnRef idx="0"/>
    <cs:fillRef idx="0"/>
    <cs:effectRef idx="0"/>
    <cs:fontRef idx="minor"/>
  </cs:dataPointMarker>
  <cs:dataPointMarkerLayout>
    <cs:lnRef idx="0"/>
    <cs:fillRef idx="0"/>
    <cs:effectRef idx="0"/>
    <cs:fontRef idx="minor"/>
  </cs:dataPointMarkerLayout>
  <cs:dataPointWireframe>
    <cs:lnRef idx="0"/>
    <cs:fillRef idx="0"/>
    <cs:effectRef idx="0"/>
    <cs:fontRef idx="minor"/>
  </cs:dataPointWireframe>
  <cs:dataTable>
    <cs:lnRef idx="0"/>
    <cs:fillRef idx="0"/>
    <cs:effectRef idx="0"/>
    <cs:fontRef idx="minor"/>
  </cs:dataTable>
  <cs:downBar>
    <cs:lnRef idx="0"/>
    <cs:fillRef idx="0"/>
    <cs:effectRef idx="0"/>
    <cs:fontRef idx="minor"/>
  </cs:downBar>
  <cs:dropLine>
    <cs:lnRef idx="0"/>
    <cs:fillRef idx="0"/>
    <cs:effectRef idx="0"/>
    <cs:fontRef idx="minor"/>
  </cs:dropLine>
  <cs:errorBar>
    <cs:lnRef idx="0"/>
    <cs:fillRef idx="0"/>
    <cs:effectRef idx="0"/>
    <cs:fontRef idx="minor"/>
  </cs:errorBar>
  <cs:floor>
    <cs:lnRef idx="0"/>
    <cs:fillRef idx="0"/>
    <cs:effectRef idx="0"/>
    <cs:fontRef idx="minor"/>
  </cs:floor>
  <cs:gridlineMajor>
    <cs:lnRef idx="0"/>
    <cs:fillRef idx="0"/>
    <cs:effectRef idx="0"/>
    <cs:fontRef idx="minor"/>
  </cs:gridlineMajor>
  <cs:gridlineMinor>
    <cs:lnRef idx="0"/>
    <cs:fillRef idx="0"/>
    <cs:effectRef idx="0"/>
    <cs:fontRef idx="minor"/>
  </cs:gridlineMinor>
  <cs:hiLoLine>
    <cs:lnRef idx="0"/>
    <cs:fillRef idx="0"/>
    <cs:effectRef idx="0"/>
    <cs:fontRef idx="minor"/>
  </cs:hiLoLine>
  <cs:leaderLine>
    <cs:lnRef idx="0"/>
    <cs:fillRef idx="0"/>
    <cs:effectRef idx="0"/>
    <cs:fontRef idx="minor"/>
  </cs:leaderLine>
  <cs:legend>
    <cs:lnRef idx="0"/>
    <cs:fillRef idx="0"/>
    <cs:effectRef idx="0"/>
    <cs:fontRef idx="minor"/>
  </cs:legend>
  <cs:plotArea>
    <cs:lnRef idx="0"/>
    <cs:fillRef idx="0"/>
    <cs:effectRef idx="0"/>
    <cs:fontRef idx="minor"/>
  </cs:plotArea>
  <cs:plotArea3D>
    <cs:lnRef idx="0"/>
    <cs:fillRef idx="0"/>
    <cs:effectRef idx="0"/>
    <cs:fontRef idx="minor"/>
  </cs:plotArea3D>
  <cs:seriesAxis>
    <cs:lnRef idx="0"/>
    <cs:fillRef idx="0"/>
    <cs:effectRef idx="0"/>
    <cs:fontRef idx="minor"/>
  </cs:seriesAxis>
  <cs:seriesLine>
    <cs:lnRef idx="0"/>
    <cs:fillRef idx="0"/>
    <cs:effectRef idx="0"/>
    <cs:fontRef idx="minor"/>
  </cs:seriesLine>
  <cs:title>
    <cs:lnRef idx="0"/>
    <cs:fillRef idx="0"/>
    <cs:effectRef idx="0"/>
    <cs:fontRef idx="minor"/>
  </cs:title>
  <cs:trendline>
    <cs:lnRef idx="0"/>
    <cs:fillRef idx="0"/>
    <cs:effectRef idx="0"/>
    <cs:fontRef idx="minor"/>
  </cs:trendline>
  <cs:trendlineLabel>
    <cs:lnRef idx="0"/>
    <cs:fillRef idx="0"/>
    <cs:effectRef idx="0"/>
    <cs:fontRef idx="minor"/>
  </cs:trendlineLabel>
  <cs:upBar>
    <cs:lnRef idx="0"/>
    <cs:fillRef idx="0"/>
    <cs:effectRef idx="0"/>
    <cs:fontRef idx="minor"/>
  </cs:upBar>
  <cs:valueAxis>
    <cs:lnRef idx="0"/>
    <cs:fillRef idx="0"/>
    <cs:effectRef idx="0"/>
    <cs:fontRef idx="minor"/>
  </cs:valueAxis>
  <cs:wall>
    <cs:lnRef idx="0"/>
    <cs:fillRef idx="0"/>
    <cs:effectRef idx="0"/>
    <cs:fontRef idx="minor"/>
  </cs:wall>
</cs:chartStyl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Cliquez pour déplacer la diapo</a:t>
            </a:r>
            <a:endParaRPr lang="fr-F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modifier le format des notes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A54C5104-C6AF-4D04-8188-16DC53A830EC}" type="slidenum"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8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E31DBD7-3CF0-4527-92AD-EA386DC32FB2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30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2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C234E26-2166-4E48-BEC9-80090FF81C50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30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5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0DAEE92-C937-448E-A7A3-03C4A546E0B4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30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8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0DEE381-BE3B-4FB9-AA44-5003FF6CBCF3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31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1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610FB66-CDA8-4E44-BC09-B6BBABC0B0B6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8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7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61E04B9-135A-43F8-88BD-89421B23C428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31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4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7D2E5EF-054C-423B-A21F-77122AD9B129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31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7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20885BF-0D17-41DE-BBA2-49C8B8749875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31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0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073A91B-E2C2-4AC4-90D5-6640D1FE0A86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32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3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2381E3B-5730-4CEC-B5A3-48E4D0CC15B3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8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0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E11F895-ED89-480B-B089-06FDD92A4C7A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9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3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53F6BC7-CEAB-4576-860A-017608F409CA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9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6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667CD35-1187-4971-9176-0380EBED3FC3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9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9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E6FADD3-7751-4139-AD62-8802EB01B536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>
              <a:buNone/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Cliquez pour éditer le format du texte-titre</a:t>
            </a:r>
            <a:endParaRPr lang="fr-F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fr-FR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Cliquez pour éditer le format du plan de texte</a:t>
            </a:r>
            <a:endParaRPr lang="fr-FR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niveau de plan</a:t>
            </a:r>
            <a:endParaRPr lang="fr-FR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Troisième niveau de plan</a:t>
            </a:r>
            <a:endParaRPr lang="fr-FR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Quatrième niveau de plan</a:t>
            </a:r>
            <a:endParaRPr lang="fr-FR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Cinquième niveau de plan</a:t>
            </a:r>
            <a:endParaRPr lang="fr-FR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Sixième niveau de plan</a:t>
            </a:r>
            <a:endParaRPr lang="fr-FR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Septième niveau de plan</a:t>
            </a:r>
            <a:endParaRPr lang="fr-FR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slideLayout" Target="../slideLayouts/slideLayout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4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4.png"/><Relationship Id="rId3" Type="http://schemas.openxmlformats.org/officeDocument/2006/relationships/image" Target="../media/image16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0"/>
          <p:cNvSpPr/>
          <p:nvPr/>
        </p:nvSpPr>
        <p:spPr>
          <a:xfrm>
            <a:off x="9326880" y="-2286000"/>
            <a:ext cx="5486040" cy="5486040"/>
          </a:xfrm>
          <a:prstGeom prst="ellipse">
            <a:avLst/>
          </a:prstGeom>
          <a:solidFill>
            <a:srgbClr val="224B3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Shape 1"/>
          <p:cNvSpPr/>
          <p:nvPr/>
        </p:nvSpPr>
        <p:spPr>
          <a:xfrm>
            <a:off x="-1828800" y="4114800"/>
            <a:ext cx="4571640" cy="4571640"/>
          </a:xfrm>
          <a:prstGeom prst="ellipse">
            <a:avLst/>
          </a:prstGeom>
          <a:solidFill>
            <a:srgbClr val="1635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Text 2"/>
          <p:cNvSpPr/>
          <p:nvPr/>
        </p:nvSpPr>
        <p:spPr>
          <a:xfrm>
            <a:off x="731520" y="2286000"/>
            <a:ext cx="1005804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4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TIKVA KORIMA</a:t>
            </a:r>
            <a:endParaRPr lang="fr-FR" sz="6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Text 3"/>
          <p:cNvSpPr/>
          <p:nvPr/>
        </p:nvSpPr>
        <p:spPr>
          <a:xfrm>
            <a:off x="777240" y="3429000"/>
            <a:ext cx="91436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pc="201" strike="noStrike">
                <a:solidFill>
                  <a:srgbClr val="B8860B"/>
                </a:solidFill>
                <a:effectLst/>
                <a:uFillTx/>
                <a:latin typeface="Calibri"/>
                <a:ea typeface="Calibri"/>
              </a:rPr>
              <a:t>L'EMPLOI AU SERVICE DU DÉVELOPPEMENT HUMAIN</a:t>
            </a:r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Text 4"/>
          <p:cNvSpPr/>
          <p:nvPr/>
        </p:nvSpPr>
        <p:spPr>
          <a:xfrm>
            <a:off x="777240" y="3931920"/>
            <a:ext cx="91436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i="1" u="none" strike="noStrike">
                <a:solidFill>
                  <a:srgbClr val="D6E3DB"/>
                </a:solidFill>
                <a:effectLst/>
                <a:uFillTx/>
                <a:latin typeface="Calibri"/>
                <a:ea typeface="Calibri"/>
              </a:rPr>
              <a:t>Dossier de financement — SARL en cours de constitution · Bamako, Mali</a:t>
            </a:r>
            <a:endParaRPr lang="fr-F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Shape 5"/>
          <p:cNvSpPr/>
          <p:nvPr/>
        </p:nvSpPr>
        <p:spPr>
          <a:xfrm>
            <a:off x="777240" y="4663440"/>
            <a:ext cx="2011680" cy="360"/>
          </a:xfrm>
          <a:prstGeom prst="line">
            <a:avLst/>
          </a:prstGeom>
          <a:ln w="25400">
            <a:solidFill>
              <a:srgbClr val="B8860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-44640" rIns="90000" bIns="-44640" anchor="t" anchorCtr="1">
            <a:noAutofit/>
          </a:bodyPr>
          <a:p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Text 6"/>
          <p:cNvSpPr/>
          <p:nvPr/>
        </p:nvSpPr>
        <p:spPr>
          <a:xfrm>
            <a:off x="777240" y="4846320"/>
            <a:ext cx="73148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Gnakalé Koita — Fondatrice &amp; Directrice générale</a:t>
            </a:r>
            <a:endParaRPr lang="fr-FR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Text 7"/>
          <p:cNvSpPr/>
          <p:nvPr/>
        </p:nvSpPr>
        <p:spPr>
          <a:xfrm>
            <a:off x="777240" y="5212080"/>
            <a:ext cx="73148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B8C9BF"/>
                </a:solidFill>
                <a:effectLst/>
                <a:uFillTx/>
                <a:latin typeface="Calibri"/>
                <a:ea typeface="Calibri"/>
              </a:rPr>
              <a:t>Version 2026 — Édition consolidée</a:t>
            </a:r>
            <a:endParaRPr lang="fr-FR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"/>
          <p:cNvSpPr/>
          <p:nvPr/>
        </p:nvSpPr>
        <p:spPr>
          <a:xfrm>
            <a:off x="548640" y="411480"/>
            <a:ext cx="110638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3000" b="1" u="none" strike="noStrike">
                <a:solidFill>
                  <a:srgbClr val="1B4332"/>
                </a:solidFill>
                <a:effectLst/>
                <a:uFillTx/>
                <a:latin typeface="Cambria"/>
                <a:ea typeface="Cambria"/>
              </a:rPr>
              <a:t>Parcours équipe TIKVA KORIMA (back-office)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8" name="ParcoursAdmin"/>
          <p:cNvPicPr/>
          <p:nvPr/>
        </p:nvPicPr>
        <p:blipFill>
          <a:blip r:embed="rId1"/>
          <a:stretch/>
        </p:blipFill>
        <p:spPr>
          <a:xfrm>
            <a:off x="885240" y="1249920"/>
            <a:ext cx="10420920" cy="2749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9" name="Bullets"/>
          <p:cNvSpPr/>
          <p:nvPr/>
        </p:nvSpPr>
        <p:spPr>
          <a:xfrm>
            <a:off x="1095840" y="4250160"/>
            <a:ext cx="9999720" cy="89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marL="228600" indent="-228600" defTabSz="914400">
              <a:lnSpc>
                <a:spcPct val="100000"/>
              </a:lnSpc>
              <a:buClr>
                <a:srgbClr val="1F2937"/>
              </a:buClr>
              <a:buFont typeface="Symbol" charset="2"/>
              <a:buChar char=""/>
            </a:pPr>
            <a:r>
              <a:rPr lang="fr-FR" sz="130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Le matching candidat / entreprise reste assuré manuellement par l’équipe, cohérent avec l’accompagnement social individualisé de TIKVA KORIMA.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defTabSz="914400">
              <a:lnSpc>
                <a:spcPct val="100000"/>
              </a:lnSpc>
              <a:buClr>
                <a:srgbClr val="1F2937"/>
              </a:buClr>
              <a:buFont typeface="Symbol" charset="2"/>
              <a:buChar char=""/>
            </a:pPr>
            <a:r>
              <a:rPr lang="fr-FR" sz="130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Chaque étape est tracée dans le CRM pour alimenter le reporting d’impact (part de femmes et de jeunes vulnérables placés).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Footer"/>
          <p:cNvSpPr/>
          <p:nvPr/>
        </p:nvSpPr>
        <p:spPr>
          <a:xfrm>
            <a:off x="457200" y="647388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TIKVA KORIMA — L'emploi au service du développement humain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PageNum"/>
          <p:cNvSpPr/>
          <p:nvPr/>
        </p:nvSpPr>
        <p:spPr>
          <a:xfrm>
            <a:off x="1127448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10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itle"/>
          <p:cNvSpPr/>
          <p:nvPr/>
        </p:nvSpPr>
        <p:spPr>
          <a:xfrm>
            <a:off x="548640" y="411480"/>
            <a:ext cx="110638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3000" b="1" u="none" strike="noStrike">
                <a:solidFill>
                  <a:srgbClr val="1B4332"/>
                </a:solidFill>
                <a:effectLst/>
                <a:uFillTx/>
                <a:latin typeface="Cambria"/>
                <a:ea typeface="Cambria"/>
              </a:rPr>
              <a:t>Maquettes d'écrans — site public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3" name="Accueil"/>
          <p:cNvPicPr/>
          <p:nvPr/>
        </p:nvPicPr>
        <p:blipFill>
          <a:blip r:embed="rId1"/>
          <a:stretch/>
        </p:blipFill>
        <p:spPr>
          <a:xfrm>
            <a:off x="1846080" y="1509840"/>
            <a:ext cx="3399480" cy="2379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4" name="FormCandidat"/>
          <p:cNvPicPr/>
          <p:nvPr/>
        </p:nvPicPr>
        <p:blipFill>
          <a:blip r:embed="rId2"/>
          <a:stretch/>
        </p:blipFill>
        <p:spPr>
          <a:xfrm>
            <a:off x="5396040" y="1299960"/>
            <a:ext cx="1399680" cy="2799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5" name="FormEntreprise"/>
          <p:cNvPicPr/>
          <p:nvPr/>
        </p:nvPicPr>
        <p:blipFill>
          <a:blip r:embed="rId3"/>
          <a:stretch/>
        </p:blipFill>
        <p:spPr>
          <a:xfrm>
            <a:off x="6945840" y="1509840"/>
            <a:ext cx="3399480" cy="2379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6" name="Cap1"/>
          <p:cNvSpPr/>
          <p:nvPr/>
        </p:nvSpPr>
        <p:spPr>
          <a:xfrm>
            <a:off x="1846080" y="4219920"/>
            <a:ext cx="3399480" cy="2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1100" b="1" u="none" strike="noStrike">
                <a:solidFill>
                  <a:srgbClr val="5A5A5A"/>
                </a:solidFill>
                <a:effectLst/>
                <a:uFillTx/>
                <a:latin typeface="Calibri"/>
                <a:ea typeface="Calibri"/>
              </a:rPr>
              <a:t>Accueil</a:t>
            </a:r>
            <a:endParaRPr lang="fr-F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Cap2"/>
          <p:cNvSpPr/>
          <p:nvPr/>
        </p:nvSpPr>
        <p:spPr>
          <a:xfrm>
            <a:off x="5396040" y="4219920"/>
            <a:ext cx="1399680" cy="2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1000" b="1" u="none" strike="noStrike">
                <a:solidFill>
                  <a:srgbClr val="5A5A5A"/>
                </a:solidFill>
                <a:effectLst/>
                <a:uFillTx/>
                <a:latin typeface="Calibri"/>
                <a:ea typeface="Calibri"/>
              </a:rPr>
              <a:t>Candidat (mobile)</a:t>
            </a:r>
            <a:endParaRPr lang="fr-FR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Cap3"/>
          <p:cNvSpPr/>
          <p:nvPr/>
        </p:nvSpPr>
        <p:spPr>
          <a:xfrm>
            <a:off x="6945840" y="4219920"/>
            <a:ext cx="3399480" cy="2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1100" b="1" u="none" strike="noStrike">
                <a:solidFill>
                  <a:srgbClr val="5A5A5A"/>
                </a:solidFill>
                <a:effectLst/>
                <a:uFillTx/>
                <a:latin typeface="Calibri"/>
                <a:ea typeface="Calibri"/>
              </a:rPr>
              <a:t>Entreprise</a:t>
            </a:r>
            <a:endParaRPr lang="fr-F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Footer"/>
          <p:cNvSpPr/>
          <p:nvPr/>
        </p:nvSpPr>
        <p:spPr>
          <a:xfrm>
            <a:off x="457200" y="647388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TIKVA KORIMA — L'emploi au service du développement humain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PageNum"/>
          <p:cNvSpPr/>
          <p:nvPr/>
        </p:nvSpPr>
        <p:spPr>
          <a:xfrm>
            <a:off x="1127448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11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itle"/>
          <p:cNvSpPr/>
          <p:nvPr/>
        </p:nvSpPr>
        <p:spPr>
          <a:xfrm>
            <a:off x="548640" y="411480"/>
            <a:ext cx="110638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3000" b="1" u="none" strike="noStrike">
                <a:solidFill>
                  <a:srgbClr val="1B4332"/>
                </a:solidFill>
                <a:effectLst/>
                <a:uFillTx/>
                <a:latin typeface="Cambria"/>
                <a:ea typeface="Cambria"/>
              </a:rPr>
              <a:t>Maquettes d'écrans — back-office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2" name="AdminCandidats"/>
          <p:cNvPicPr/>
          <p:nvPr/>
        </p:nvPicPr>
        <p:blipFill>
          <a:blip r:embed="rId1"/>
          <a:stretch/>
        </p:blipFill>
        <p:spPr>
          <a:xfrm>
            <a:off x="1046160" y="1350000"/>
            <a:ext cx="4899600" cy="3429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3" name="AdminDashboard"/>
          <p:cNvPicPr/>
          <p:nvPr/>
        </p:nvPicPr>
        <p:blipFill>
          <a:blip r:embed="rId2"/>
          <a:stretch/>
        </p:blipFill>
        <p:spPr>
          <a:xfrm>
            <a:off x="6246000" y="1350000"/>
            <a:ext cx="4899600" cy="3429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4" name="Cap1"/>
          <p:cNvSpPr/>
          <p:nvPr/>
        </p:nvSpPr>
        <p:spPr>
          <a:xfrm>
            <a:off x="1046160" y="4910040"/>
            <a:ext cx="4899600" cy="2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1200" b="1" u="none" strike="noStrike">
                <a:solidFill>
                  <a:srgbClr val="5A5A5A"/>
                </a:solidFill>
                <a:effectLst/>
                <a:uFillTx/>
                <a:latin typeface="Calibri"/>
                <a:ea typeface="Calibri"/>
              </a:rPr>
              <a:t>Base candidats (CRM)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Cap2"/>
          <p:cNvSpPr/>
          <p:nvPr/>
        </p:nvSpPr>
        <p:spPr>
          <a:xfrm>
            <a:off x="6246000" y="4910040"/>
            <a:ext cx="4899600" cy="2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1200" b="1" u="none" strike="noStrike">
                <a:solidFill>
                  <a:srgbClr val="5A5A5A"/>
                </a:solidFill>
                <a:effectLst/>
                <a:uFillTx/>
                <a:latin typeface="Calibri"/>
                <a:ea typeface="Calibri"/>
              </a:rPr>
              <a:t>Tableau de bord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Footer"/>
          <p:cNvSpPr/>
          <p:nvPr/>
        </p:nvSpPr>
        <p:spPr>
          <a:xfrm>
            <a:off x="457200" y="647388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TIKVA KORIMA — L'emploi au service du développement humain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PageNum"/>
          <p:cNvSpPr/>
          <p:nvPr/>
        </p:nvSpPr>
        <p:spPr>
          <a:xfrm>
            <a:off x="1127448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12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itle"/>
          <p:cNvSpPr/>
          <p:nvPr/>
        </p:nvSpPr>
        <p:spPr>
          <a:xfrm>
            <a:off x="548640" y="411480"/>
            <a:ext cx="110638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3000" b="1" u="none" strike="noStrike">
                <a:solidFill>
                  <a:srgbClr val="1B4332"/>
                </a:solidFill>
                <a:effectLst/>
                <a:uFillTx/>
                <a:latin typeface="Cambria"/>
                <a:ea typeface="Cambria"/>
              </a:rPr>
              <a:t>Cahier des charges technique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129" name="Table"/>
          <p:cNvGraphicFramePr/>
          <p:nvPr/>
        </p:nvGraphicFramePr>
        <p:xfrm>
          <a:off x="548640" y="1249920"/>
          <a:ext cx="11094480" cy="2149560"/>
        </p:xfrm>
        <a:graphic>
          <a:graphicData uri="http://schemas.openxmlformats.org/drawingml/2006/table">
            <a:tbl>
              <a:tblPr/>
              <a:tblGrid>
                <a:gridCol w="3399840"/>
                <a:gridCol w="3600000"/>
                <a:gridCol w="4094640"/>
              </a:tblGrid>
              <a:tr h="429840"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Composant</a:t>
                      </a:r>
                      <a:endParaRPr lang="fr-FR" sz="11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BCBCBC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BCBCBC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B4332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Choix recommandé</a:t>
                      </a:r>
                      <a:endParaRPr lang="fr-FR" sz="11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BCBCBC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B4332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Justification</a:t>
                      </a:r>
                      <a:endParaRPr lang="fr-FR" sz="11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BCBCBC"/>
                      </a:solidFill>
                      <a:prstDash val="solid"/>
                    </a:lnR>
                    <a:lnT w="12240">
                      <a:solidFill>
                        <a:srgbClr val="BCBCBC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B4332"/>
                    </a:solidFill>
                  </a:tcPr>
                </a:tc>
              </a:tr>
              <a:tr h="429840"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Site vitrine + formulaires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BCBCBC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Webflow ou WordPress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Coût réduit, maintenance simple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BCBCBC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29840"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CRM / back-office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BCBCBC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Airtable ou Notion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Rapide à déployer, adapté à 2 personnes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BCBCBC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</a:tr>
              <a:tr h="429840"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Messagerie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BCBCBC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WhatsApp Business API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Canal le plus utilisé au Mali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BCBCBC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29840"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Hébergement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BCBCBC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BCBCBC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Mutualisé ou cloud régional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BCBCBC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Coût maîtrisé, suffisant au volume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BCBCBC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BCBCBC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</a:tr>
            </a:tbl>
          </a:graphicData>
        </a:graphic>
      </p:graphicFrame>
      <p:sp>
        <p:nvSpPr>
          <p:cNvPr id="130" name="Exigences"/>
          <p:cNvSpPr/>
          <p:nvPr/>
        </p:nvSpPr>
        <p:spPr>
          <a:xfrm>
            <a:off x="548640" y="3650040"/>
            <a:ext cx="11094480" cy="12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marL="228600" indent="-228600" defTabSz="914400">
              <a:lnSpc>
                <a:spcPct val="100000"/>
              </a:lnSpc>
              <a:buClr>
                <a:srgbClr val="1F2937"/>
              </a:buClr>
              <a:buFont typeface="Symbol" charset="2"/>
              <a:buChar char=""/>
            </a:pPr>
            <a:r>
              <a:rPr lang="fr-FR" sz="120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Performance : chargement &lt; 3 secondes sur connexion mobile 3G/4G.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defTabSz="914400">
              <a:lnSpc>
                <a:spcPct val="100000"/>
              </a:lnSpc>
              <a:buClr>
                <a:srgbClr val="1F2937"/>
              </a:buClr>
              <a:buFont typeface="Symbol" charset="2"/>
              <a:buChar char=""/>
            </a:pPr>
            <a:r>
              <a:rPr lang="fr-FR" sz="120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Sécurité : authentification individuelle, droits différenciés selon le rôle.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defTabSz="914400">
              <a:lnSpc>
                <a:spcPct val="100000"/>
              </a:lnSpc>
              <a:buClr>
                <a:srgbClr val="1F2937"/>
              </a:buClr>
              <a:buFont typeface="Symbol" charset="2"/>
              <a:buChar char=""/>
            </a:pPr>
            <a:r>
              <a:rPr lang="fr-FR" sz="120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Protection des données : consentement explicite, conformité attendue par AFD/Bpifrance.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defTabSz="914400">
              <a:lnSpc>
                <a:spcPct val="100000"/>
              </a:lnSpc>
              <a:buClr>
                <a:srgbClr val="1F2937"/>
              </a:buClr>
              <a:buFont typeface="Symbol" charset="2"/>
              <a:buChar char=""/>
            </a:pPr>
            <a:r>
              <a:rPr lang="fr-FR" sz="120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Évolutivité : données structurées pour migrer vers une plateforme avancée en Phase 3.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Footer"/>
          <p:cNvSpPr/>
          <p:nvPr/>
        </p:nvSpPr>
        <p:spPr>
          <a:xfrm>
            <a:off x="457200" y="647388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TIKVA KORIMA — L'emploi au service du développement humain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PageNum"/>
          <p:cNvSpPr/>
          <p:nvPr/>
        </p:nvSpPr>
        <p:spPr>
          <a:xfrm>
            <a:off x="1127448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13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itle"/>
          <p:cNvSpPr/>
          <p:nvPr/>
        </p:nvSpPr>
        <p:spPr>
          <a:xfrm>
            <a:off x="548640" y="411480"/>
            <a:ext cx="110638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3000" b="1" u="none" strike="noStrike">
                <a:solidFill>
                  <a:srgbClr val="1B4332"/>
                </a:solidFill>
                <a:effectLst/>
                <a:uFillTx/>
                <a:latin typeface="Cambria"/>
                <a:ea typeface="Cambria"/>
              </a:rPr>
              <a:t>Budget détaillé de développement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134" name="Table"/>
          <p:cNvGraphicFramePr/>
          <p:nvPr/>
        </p:nvGraphicFramePr>
        <p:xfrm>
          <a:off x="548640" y="1180080"/>
          <a:ext cx="11094480" cy="4289760"/>
        </p:xfrm>
        <a:graphic>
          <a:graphicData uri="http://schemas.openxmlformats.org/drawingml/2006/table">
            <a:tbl>
              <a:tblPr/>
              <a:tblGrid>
                <a:gridCol w="4494600"/>
                <a:gridCol w="1800000"/>
                <a:gridCol w="2599920"/>
                <a:gridCol w="2199960"/>
              </a:tblGrid>
              <a:tr h="389880"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Poste</a:t>
                      </a:r>
                      <a:endParaRPr lang="fr-FR" sz="11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BCBCBC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BCBCBC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B4332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Charge</a:t>
                      </a:r>
                      <a:endParaRPr lang="fr-FR" sz="11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BCBCBC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B4332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Coût (FCFA)</a:t>
                      </a:r>
                      <a:endParaRPr lang="fr-FR" sz="11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BCBCBC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B4332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Coût (€)</a:t>
                      </a:r>
                      <a:endParaRPr lang="fr-FR" sz="11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BCBCBC"/>
                      </a:solidFill>
                      <a:prstDash val="solid"/>
                    </a:lnR>
                    <a:lnT w="12240">
                      <a:solidFill>
                        <a:srgbClr val="BCBCBC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B4332"/>
                    </a:solidFill>
                  </a:tcPr>
                </a:tc>
              </a:tr>
              <a:tr h="389880"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Cadrage fonctionnel &amp; choix outils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BCBCBC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3 jours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150 000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230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BCBCBC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89880"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Conception UX / maquettes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BCBCBC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4 jours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180 000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275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BCBCBC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</a:tr>
              <a:tr h="389880"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Développement site vitrine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BCBCBC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6 jours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300 000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460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BCBCBC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89880"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Paramétrage CRM / back-office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BCBCBC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4 jours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180 000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275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BCBCBC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</a:tr>
              <a:tr h="389880"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Intégration formulaires ↔ CRM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BCBCBC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2 jours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100 000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150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BCBCBC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89880"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Intégration WhatsApp Business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BCBCBC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1,5 jour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70 000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105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BCBCBC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</a:tr>
              <a:tr h="389880"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Recette, tests et corrections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BCBCBC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3 jours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120 000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185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BCBCBC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89880"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Formation équipe TIKVA KORIMA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BCBCBC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1 jour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50 000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75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BCBCBC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</a:tr>
              <a:tr h="389880"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Gestion de projet (transverse)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BCBCBC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forfait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100 000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0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150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BCBCBC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89880"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1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Sous-total développement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BCBCBC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BCBCBC"/>
                      </a:solidFill>
                      <a:prstDash val="solid"/>
                    </a:lnB>
                    <a:solidFill>
                      <a:srgbClr val="D6E3DB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1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24,5 jours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BCBCBC"/>
                      </a:solidFill>
                      <a:prstDash val="solid"/>
                    </a:lnB>
                    <a:solidFill>
                      <a:srgbClr val="D6E3DB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1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1 250 000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BCBCBC"/>
                      </a:solidFill>
                      <a:prstDash val="solid"/>
                    </a:lnB>
                    <a:solidFill>
                      <a:srgbClr val="D6E3DB"/>
                    </a:solidFill>
                  </a:tcPr>
                </a:tc>
                <a:tc>
                  <a:txBody>
                    <a:bodyPr lIns="45720" tIns="22680" rIns="45720" bIns="226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100" b="1" u="none" strike="noStrike">
                          <a:solidFill>
                            <a:srgbClr val="1F293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1 905</a:t>
                      </a:r>
                      <a:endParaRPr lang="fr-FR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5720" marR="45720" marT="22680" marB="226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BCBCBC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BCBCBC"/>
                      </a:solidFill>
                      <a:prstDash val="solid"/>
                    </a:lnB>
                    <a:solidFill>
                      <a:srgbClr val="D6E3DB"/>
                    </a:solidFill>
                  </a:tcPr>
                </a:tc>
              </a:tr>
            </a:tbl>
          </a:graphicData>
        </a:graphic>
      </p:graphicFrame>
      <p:sp>
        <p:nvSpPr>
          <p:cNvPr id="135" name="Note"/>
          <p:cNvSpPr/>
          <p:nvPr/>
        </p:nvSpPr>
        <p:spPr>
          <a:xfrm>
            <a:off x="548640" y="5720040"/>
            <a:ext cx="11094480" cy="49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1200" b="0" i="1" u="none" strike="noStrike">
                <a:solidFill>
                  <a:srgbClr val="5A5A5A"/>
                </a:solidFill>
                <a:effectLst/>
                <a:uFillTx/>
                <a:latin typeface="Calibri"/>
                <a:ea typeface="Calibri"/>
              </a:rPr>
              <a:t>Charges récurrentes annuelles : 200 000 – 480 000 FCFA (305 – 730 €) — hébergement, abonnement CRM, maintenance.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Footer"/>
          <p:cNvSpPr/>
          <p:nvPr/>
        </p:nvSpPr>
        <p:spPr>
          <a:xfrm>
            <a:off x="457200" y="647388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TIKVA KORIMA — L'emploi au service du développement humain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PageNum"/>
          <p:cNvSpPr/>
          <p:nvPr/>
        </p:nvSpPr>
        <p:spPr>
          <a:xfrm>
            <a:off x="1127448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14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itle"/>
          <p:cNvSpPr/>
          <p:nvPr/>
        </p:nvSpPr>
        <p:spPr>
          <a:xfrm>
            <a:off x="548640" y="411480"/>
            <a:ext cx="110638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3000" b="1" u="none" strike="noStrike">
                <a:solidFill>
                  <a:srgbClr val="1B4332"/>
                </a:solidFill>
                <a:effectLst/>
                <a:uFillTx/>
                <a:latin typeface="Cambria"/>
                <a:ea typeface="Cambria"/>
              </a:rPr>
              <a:t>Planning de réalisation sur 12 mois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9" name="Planning"/>
          <p:cNvPicPr/>
          <p:nvPr/>
        </p:nvPicPr>
        <p:blipFill>
          <a:blip r:embed="rId1"/>
          <a:stretch/>
        </p:blipFill>
        <p:spPr>
          <a:xfrm>
            <a:off x="1245960" y="1199880"/>
            <a:ext cx="9699480" cy="4340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0" name="Note"/>
          <p:cNvSpPr/>
          <p:nvPr/>
        </p:nvSpPr>
        <p:spPr>
          <a:xfrm>
            <a:off x="548640" y="5690880"/>
            <a:ext cx="1109448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1200" b="0" i="1" u="none" strike="noStrike">
                <a:solidFill>
                  <a:srgbClr val="5A5A5A"/>
                </a:solidFill>
                <a:effectLst/>
                <a:uFillTx/>
                <a:latin typeface="Calibri"/>
                <a:ea typeface="Calibri"/>
              </a:rPr>
              <a:t>Mise en ligne visée au mois 6, alignée sur le calendrier de déploiement Année 1 (premiers placements facturés dès le mois 5-6).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Footer"/>
          <p:cNvSpPr/>
          <p:nvPr/>
        </p:nvSpPr>
        <p:spPr>
          <a:xfrm>
            <a:off x="457200" y="647388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TIKVA KORIMA — L'emploi au service du développement humain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PageNum"/>
          <p:cNvSpPr/>
          <p:nvPr/>
        </p:nvSpPr>
        <p:spPr>
          <a:xfrm>
            <a:off x="1127448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15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 0"/>
          <p:cNvSpPr/>
          <p:nvPr/>
        </p:nvSpPr>
        <p:spPr>
          <a:xfrm>
            <a:off x="548640" y="411480"/>
            <a:ext cx="110638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B4332"/>
                </a:solidFill>
                <a:effectLst/>
                <a:uFillTx/>
                <a:latin typeface="Cambria"/>
                <a:ea typeface="Cambria"/>
              </a:rPr>
              <a:t>Une légitimité rare pour porter ce projet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Shape 1"/>
          <p:cNvSpPr/>
          <p:nvPr/>
        </p:nvSpPr>
        <p:spPr>
          <a:xfrm>
            <a:off x="640080" y="1737360"/>
            <a:ext cx="2102760" cy="2102760"/>
          </a:xfrm>
          <a:prstGeom prst="ellipse">
            <a:avLst/>
          </a:prstGeom>
          <a:solidFill>
            <a:srgbClr val="1B433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5" name="Text 2"/>
          <p:cNvSpPr/>
          <p:nvPr/>
        </p:nvSpPr>
        <p:spPr>
          <a:xfrm>
            <a:off x="640080" y="1737360"/>
            <a:ext cx="2102760" cy="210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44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GK</a:t>
            </a:r>
            <a:endParaRPr lang="fr-F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Text 3"/>
          <p:cNvSpPr/>
          <p:nvPr/>
        </p:nvSpPr>
        <p:spPr>
          <a:xfrm>
            <a:off x="548640" y="3977640"/>
            <a:ext cx="22856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Gnakalé Koita</a:t>
            </a:r>
            <a:endParaRPr lang="fr-FR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Text 4"/>
          <p:cNvSpPr/>
          <p:nvPr/>
        </p:nvSpPr>
        <p:spPr>
          <a:xfrm>
            <a:off x="548640" y="4316040"/>
            <a:ext cx="228564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i="1" u="none" strike="noStrike">
                <a:solidFill>
                  <a:srgbClr val="5A5A5A"/>
                </a:solidFill>
                <a:effectLst/>
                <a:uFillTx/>
                <a:latin typeface="Calibri"/>
                <a:ea typeface="Calibri"/>
              </a:rPr>
              <a:t>Fondatrice &amp; Directrice générale</a:t>
            </a:r>
            <a:endParaRPr lang="fr-F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Shape 5"/>
          <p:cNvSpPr/>
          <p:nvPr/>
        </p:nvSpPr>
        <p:spPr>
          <a:xfrm>
            <a:off x="3291840" y="1764720"/>
            <a:ext cx="109440" cy="109440"/>
          </a:xfrm>
          <a:prstGeom prst="ellipse">
            <a:avLst/>
          </a:prstGeom>
          <a:solidFill>
            <a:srgbClr val="B886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32760" rIns="90000" bIns="32760" anchor="t">
            <a:noAutofit/>
          </a:bodyPr>
          <a:p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9" name="Text 6"/>
          <p:cNvSpPr/>
          <p:nvPr/>
        </p:nvSpPr>
        <p:spPr>
          <a:xfrm>
            <a:off x="3566160" y="1645920"/>
            <a:ext cx="155412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B8860B"/>
                </a:solidFill>
                <a:effectLst/>
                <a:uFillTx/>
                <a:latin typeface="Calibri"/>
                <a:ea typeface="Calibri"/>
              </a:rPr>
              <a:t>2014-2018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Text 7"/>
          <p:cNvSpPr/>
          <p:nvPr/>
        </p:nvSpPr>
        <p:spPr>
          <a:xfrm>
            <a:off x="5120640" y="1645920"/>
            <a:ext cx="6491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Intérim BTP (Morgan Services, R2T, Carrard Service)</a:t>
            </a:r>
            <a:endParaRPr lang="fr-F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Shape 8"/>
          <p:cNvSpPr/>
          <p:nvPr/>
        </p:nvSpPr>
        <p:spPr>
          <a:xfrm>
            <a:off x="3291840" y="2386440"/>
            <a:ext cx="109440" cy="109440"/>
          </a:xfrm>
          <a:prstGeom prst="ellipse">
            <a:avLst/>
          </a:prstGeom>
          <a:solidFill>
            <a:srgbClr val="B886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32760" rIns="90000" bIns="32760" anchor="t">
            <a:noAutofit/>
          </a:bodyPr>
          <a:p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2" name="Text 9"/>
          <p:cNvSpPr/>
          <p:nvPr/>
        </p:nvSpPr>
        <p:spPr>
          <a:xfrm>
            <a:off x="3566160" y="2267640"/>
            <a:ext cx="155412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B8860B"/>
                </a:solidFill>
                <a:effectLst/>
                <a:uFillTx/>
                <a:latin typeface="Calibri"/>
                <a:ea typeface="Calibri"/>
              </a:rPr>
              <a:t>2018-2020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Text 10"/>
          <p:cNvSpPr/>
          <p:nvPr/>
        </p:nvSpPr>
        <p:spPr>
          <a:xfrm>
            <a:off x="5120640" y="2267640"/>
            <a:ext cx="6491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Carsat Bretagne — gestion de carrière, droits sociaux</a:t>
            </a:r>
            <a:endParaRPr lang="fr-F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Shape 11"/>
          <p:cNvSpPr/>
          <p:nvPr/>
        </p:nvSpPr>
        <p:spPr>
          <a:xfrm>
            <a:off x="3291840" y="3008520"/>
            <a:ext cx="109440" cy="109440"/>
          </a:xfrm>
          <a:prstGeom prst="ellipse">
            <a:avLst/>
          </a:prstGeom>
          <a:solidFill>
            <a:srgbClr val="B886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32760" rIns="90000" bIns="32760" anchor="t">
            <a:noAutofit/>
          </a:bodyPr>
          <a:p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5" name="Text 12"/>
          <p:cNvSpPr/>
          <p:nvPr/>
        </p:nvSpPr>
        <p:spPr>
          <a:xfrm>
            <a:off x="3566160" y="2889360"/>
            <a:ext cx="155412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B8860B"/>
                </a:solidFill>
                <a:effectLst/>
                <a:uFillTx/>
                <a:latin typeface="Calibri"/>
                <a:ea typeface="Calibri"/>
              </a:rPr>
              <a:t>2020-2023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Text 13"/>
          <p:cNvSpPr/>
          <p:nvPr/>
        </p:nvSpPr>
        <p:spPr>
          <a:xfrm>
            <a:off x="5120640" y="2889360"/>
            <a:ext cx="6491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Mairie de Vitry-sur-Seine — administration, élus</a:t>
            </a:r>
            <a:endParaRPr lang="fr-F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Shape 14"/>
          <p:cNvSpPr/>
          <p:nvPr/>
        </p:nvSpPr>
        <p:spPr>
          <a:xfrm>
            <a:off x="3291840" y="3630240"/>
            <a:ext cx="109440" cy="109440"/>
          </a:xfrm>
          <a:prstGeom prst="ellipse">
            <a:avLst/>
          </a:prstGeom>
          <a:solidFill>
            <a:srgbClr val="B886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32760" rIns="90000" bIns="32760" anchor="t">
            <a:noAutofit/>
          </a:bodyPr>
          <a:p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8" name="Text 15"/>
          <p:cNvSpPr/>
          <p:nvPr/>
        </p:nvSpPr>
        <p:spPr>
          <a:xfrm>
            <a:off x="3566160" y="3511440"/>
            <a:ext cx="155412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B8860B"/>
                </a:solidFill>
                <a:effectLst/>
                <a:uFillTx/>
                <a:latin typeface="Calibri"/>
                <a:ea typeface="Calibri"/>
              </a:rPr>
              <a:t>Depuis 2023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Text 16"/>
          <p:cNvSpPr/>
          <p:nvPr/>
        </p:nvSpPr>
        <p:spPr>
          <a:xfrm>
            <a:off x="5120640" y="3511440"/>
            <a:ext cx="6491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Ministère de l'Europe et des Affaires étrangères, Paris</a:t>
            </a:r>
            <a:endParaRPr lang="fr-F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Shape 17"/>
          <p:cNvSpPr/>
          <p:nvPr/>
        </p:nvSpPr>
        <p:spPr>
          <a:xfrm>
            <a:off x="3291840" y="4251960"/>
            <a:ext cx="109440" cy="109440"/>
          </a:xfrm>
          <a:prstGeom prst="ellipse">
            <a:avLst/>
          </a:prstGeom>
          <a:solidFill>
            <a:srgbClr val="B886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32760" rIns="90000" bIns="32760" anchor="t">
            <a:noAutofit/>
          </a:bodyPr>
          <a:p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 18"/>
          <p:cNvSpPr/>
          <p:nvPr/>
        </p:nvSpPr>
        <p:spPr>
          <a:xfrm>
            <a:off x="3566160" y="4133160"/>
            <a:ext cx="155412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B8860B"/>
                </a:solidFill>
                <a:effectLst/>
                <a:uFillTx/>
                <a:latin typeface="Calibri"/>
                <a:ea typeface="Calibri"/>
              </a:rPr>
              <a:t>Depuis 2010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Text 19"/>
          <p:cNvSpPr/>
          <p:nvPr/>
        </p:nvSpPr>
        <p:spPr>
          <a:xfrm>
            <a:off x="5120640" y="4133160"/>
            <a:ext cx="6491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Coopération Vitry-Mali (bénévolat, recherche de financements)</a:t>
            </a:r>
            <a:endParaRPr lang="fr-F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Text 20"/>
          <p:cNvSpPr/>
          <p:nvPr/>
        </p:nvSpPr>
        <p:spPr>
          <a:xfrm>
            <a:off x="3291840" y="4937760"/>
            <a:ext cx="832068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i="1" u="none" strike="noStrike">
                <a:solidFill>
                  <a:srgbClr val="5A5A5A"/>
                </a:solidFill>
                <a:effectLst/>
                <a:uFillTx/>
                <a:latin typeface="Calibri"/>
                <a:ea typeface="Calibri"/>
              </a:rPr>
              <a:t>Plus de dix ans d'expérience cumulée en RH, recrutement, administration publique française et coopération internationale — une combinaison rare pour un porteur de projet ouest-africain.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Text 21"/>
          <p:cNvSpPr/>
          <p:nvPr/>
        </p:nvSpPr>
        <p:spPr>
          <a:xfrm>
            <a:off x="457200" y="647388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TIKVA KORIMA — L'emploi au service du développement humain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Text 22"/>
          <p:cNvSpPr/>
          <p:nvPr/>
        </p:nvSpPr>
        <p:spPr>
          <a:xfrm>
            <a:off x="1127448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16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ext 0"/>
          <p:cNvSpPr/>
          <p:nvPr/>
        </p:nvSpPr>
        <p:spPr>
          <a:xfrm>
            <a:off x="548640" y="411480"/>
            <a:ext cx="110638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B4332"/>
                </a:solidFill>
                <a:effectLst/>
                <a:uFillTx/>
                <a:latin typeface="Cambria"/>
                <a:ea typeface="Cambria"/>
              </a:rPr>
              <a:t>Organisation et gouvernance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Text 1"/>
          <p:cNvSpPr/>
          <p:nvPr/>
        </p:nvSpPr>
        <p:spPr>
          <a:xfrm>
            <a:off x="548640" y="987480"/>
            <a:ext cx="110638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u="none" strike="noStrike">
                <a:solidFill>
                  <a:srgbClr val="5A5A5A"/>
                </a:solidFill>
                <a:effectLst/>
                <a:uFillTx/>
                <a:latin typeface="Calibri"/>
                <a:ea typeface="Calibri"/>
              </a:rPr>
              <a:t>Une structure légère, cohérente avec un budget de démarrage maîtrisé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Shape 2"/>
          <p:cNvSpPr/>
          <p:nvPr/>
        </p:nvSpPr>
        <p:spPr>
          <a:xfrm>
            <a:off x="548640" y="1783080"/>
            <a:ext cx="2605680" cy="1737000"/>
          </a:xfrm>
          <a:prstGeom prst="roundRect">
            <a:avLst>
              <a:gd name="adj" fmla="val 4211"/>
            </a:avLst>
          </a:prstGeom>
          <a:solidFill>
            <a:srgbClr val="EAF2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9" name="Image 0" descr="preencoded.png"/>
          <p:cNvPicPr/>
          <p:nvPr/>
        </p:nvPicPr>
        <p:blipFill>
          <a:blip r:embed="rId1"/>
          <a:stretch/>
        </p:blipFill>
        <p:spPr>
          <a:xfrm>
            <a:off x="731520" y="1965960"/>
            <a:ext cx="365400" cy="365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0" name="Text 3"/>
          <p:cNvSpPr/>
          <p:nvPr/>
        </p:nvSpPr>
        <p:spPr>
          <a:xfrm>
            <a:off x="731520" y="2404800"/>
            <a:ext cx="22399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1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Forme juridique</a:t>
            </a:r>
            <a:endParaRPr lang="fr-F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Text 4"/>
          <p:cNvSpPr/>
          <p:nvPr/>
        </p:nvSpPr>
        <p:spPr>
          <a:xfrm>
            <a:off x="731520" y="2743200"/>
            <a:ext cx="223992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SARL de droit malien</a:t>
            </a:r>
            <a:endParaRPr lang="fr-F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Shape 5"/>
          <p:cNvSpPr/>
          <p:nvPr/>
        </p:nvSpPr>
        <p:spPr>
          <a:xfrm>
            <a:off x="3383280" y="1783080"/>
            <a:ext cx="2605680" cy="1737000"/>
          </a:xfrm>
          <a:prstGeom prst="roundRect">
            <a:avLst>
              <a:gd name="adj" fmla="val 4211"/>
            </a:avLst>
          </a:prstGeom>
          <a:solidFill>
            <a:srgbClr val="EAF2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3" name="Image 1" descr="preencoded.png"/>
          <p:cNvPicPr/>
          <p:nvPr/>
        </p:nvPicPr>
        <p:blipFill>
          <a:blip r:embed="rId2"/>
          <a:stretch/>
        </p:blipFill>
        <p:spPr>
          <a:xfrm>
            <a:off x="3566160" y="1965960"/>
            <a:ext cx="365400" cy="365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4" name="Text 6"/>
          <p:cNvSpPr/>
          <p:nvPr/>
        </p:nvSpPr>
        <p:spPr>
          <a:xfrm>
            <a:off x="3566160" y="2404800"/>
            <a:ext cx="22399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1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Capital social</a:t>
            </a:r>
            <a:endParaRPr lang="fr-F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Text 7"/>
          <p:cNvSpPr/>
          <p:nvPr/>
        </p:nvSpPr>
        <p:spPr>
          <a:xfrm>
            <a:off x="3566160" y="2743200"/>
            <a:ext cx="223992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500 000 FCFA (50 parts de 10 000 FCFA)</a:t>
            </a:r>
            <a:endParaRPr lang="fr-F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Shape 8"/>
          <p:cNvSpPr/>
          <p:nvPr/>
        </p:nvSpPr>
        <p:spPr>
          <a:xfrm>
            <a:off x="6217920" y="1783080"/>
            <a:ext cx="2605680" cy="1737000"/>
          </a:xfrm>
          <a:prstGeom prst="roundRect">
            <a:avLst>
              <a:gd name="adj" fmla="val 4211"/>
            </a:avLst>
          </a:prstGeom>
          <a:solidFill>
            <a:srgbClr val="EAF2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7" name="Image 2" descr="preencoded.png"/>
          <p:cNvPicPr/>
          <p:nvPr/>
        </p:nvPicPr>
        <p:blipFill>
          <a:blip r:embed="rId3"/>
          <a:stretch/>
        </p:blipFill>
        <p:spPr>
          <a:xfrm>
            <a:off x="6400800" y="1965960"/>
            <a:ext cx="365400" cy="365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8" name="Text 9"/>
          <p:cNvSpPr/>
          <p:nvPr/>
        </p:nvSpPr>
        <p:spPr>
          <a:xfrm>
            <a:off x="6400800" y="2404800"/>
            <a:ext cx="22399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1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Effectif salarié</a:t>
            </a:r>
            <a:endParaRPr lang="fr-F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Text 10"/>
          <p:cNvSpPr/>
          <p:nvPr/>
        </p:nvSpPr>
        <p:spPr>
          <a:xfrm>
            <a:off x="6400800" y="2743200"/>
            <a:ext cx="223992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2 salariés au lancement</a:t>
            </a:r>
            <a:endParaRPr lang="fr-F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Shape 11"/>
          <p:cNvSpPr/>
          <p:nvPr/>
        </p:nvSpPr>
        <p:spPr>
          <a:xfrm>
            <a:off x="9052560" y="1783080"/>
            <a:ext cx="2605680" cy="1737000"/>
          </a:xfrm>
          <a:prstGeom prst="roundRect">
            <a:avLst>
              <a:gd name="adj" fmla="val 4211"/>
            </a:avLst>
          </a:prstGeom>
          <a:solidFill>
            <a:srgbClr val="EAF2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1" name="Image 3" descr="preencoded.png"/>
          <p:cNvPicPr/>
          <p:nvPr/>
        </p:nvPicPr>
        <p:blipFill>
          <a:blip r:embed="rId4"/>
          <a:stretch/>
        </p:blipFill>
        <p:spPr>
          <a:xfrm>
            <a:off x="9235440" y="1965960"/>
            <a:ext cx="365400" cy="365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2" name="Text 12"/>
          <p:cNvSpPr/>
          <p:nvPr/>
        </p:nvSpPr>
        <p:spPr>
          <a:xfrm>
            <a:off x="9235440" y="2404800"/>
            <a:ext cx="22399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1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Apport en nature</a:t>
            </a:r>
            <a:endParaRPr lang="fr-F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Text 13"/>
          <p:cNvSpPr/>
          <p:nvPr/>
        </p:nvSpPr>
        <p:spPr>
          <a:xfrm>
            <a:off x="9235440" y="2743200"/>
            <a:ext cx="223992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Imprimante et ordinateur (fondatrice)</a:t>
            </a:r>
            <a:endParaRPr lang="fr-F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Text 14"/>
          <p:cNvSpPr/>
          <p:nvPr/>
        </p:nvSpPr>
        <p:spPr>
          <a:xfrm>
            <a:off x="548640" y="3840480"/>
            <a:ext cx="11063880" cy="411120"/>
          </a:xfrm>
          <a:prstGeom prst="rect">
            <a:avLst/>
          </a:prstGeom>
          <a:solidFill>
            <a:srgbClr val="1B433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Gnakalé Koita — Fondatrice &amp; Directrice générale (gérante salariée)</a:t>
            </a:r>
            <a:endParaRPr lang="fr-F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5" name="Text 15"/>
          <p:cNvSpPr/>
          <p:nvPr/>
        </p:nvSpPr>
        <p:spPr>
          <a:xfrm>
            <a:off x="548640" y="4279320"/>
            <a:ext cx="1106388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│</a:t>
            </a: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Text 16"/>
          <p:cNvSpPr/>
          <p:nvPr/>
        </p:nvSpPr>
        <p:spPr>
          <a:xfrm>
            <a:off x="548640" y="4572000"/>
            <a:ext cx="11063880" cy="411120"/>
          </a:xfrm>
          <a:prstGeom prst="rect">
            <a:avLst/>
          </a:prstGeom>
          <a:solidFill>
            <a:srgbClr val="EAF2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Responsable Recrutement &amp; Commercial — sélection des candidats, prospection, suivi clients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Text 17"/>
          <p:cNvSpPr/>
          <p:nvPr/>
        </p:nvSpPr>
        <p:spPr>
          <a:xfrm>
            <a:off x="548640" y="516636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i="1" u="none" strike="noStrike">
                <a:solidFill>
                  <a:srgbClr val="5A5A5A"/>
                </a:solidFill>
                <a:effectLst/>
                <a:uFillTx/>
                <a:latin typeface="Calibri"/>
                <a:ea typeface="Calibri"/>
              </a:rPr>
              <a:t>En appui, hors organigramme salarial : Ananfah Donfack Roger — pôle Bâtiment &amp; Travaux Publics (rémunération liée aux résultats)</a:t>
            </a:r>
            <a:endParaRPr lang="fr-F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Text 18"/>
          <p:cNvSpPr/>
          <p:nvPr/>
        </p:nvSpPr>
        <p:spPr>
          <a:xfrm>
            <a:off x="457200" y="647388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TIKVA KORIMA — L'emploi au service du développement humain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Text 19"/>
          <p:cNvSpPr/>
          <p:nvPr/>
        </p:nvSpPr>
        <p:spPr>
          <a:xfrm>
            <a:off x="1127448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17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xt 0"/>
          <p:cNvSpPr/>
          <p:nvPr/>
        </p:nvSpPr>
        <p:spPr>
          <a:xfrm>
            <a:off x="548640" y="411480"/>
            <a:ext cx="110638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B4332"/>
                </a:solidFill>
                <a:effectLst/>
                <a:uFillTx/>
                <a:latin typeface="Cambria"/>
                <a:ea typeface="Cambria"/>
              </a:rPr>
              <a:t>Calendrier de déploiement — Année 1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Shape 1"/>
          <p:cNvSpPr/>
          <p:nvPr/>
        </p:nvSpPr>
        <p:spPr>
          <a:xfrm>
            <a:off x="1334880" y="2103120"/>
            <a:ext cx="511560" cy="511560"/>
          </a:xfrm>
          <a:prstGeom prst="ellipse">
            <a:avLst/>
          </a:prstGeom>
          <a:solidFill>
            <a:srgbClr val="1B433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2" name="Text 2"/>
          <p:cNvSpPr/>
          <p:nvPr/>
        </p:nvSpPr>
        <p:spPr>
          <a:xfrm>
            <a:off x="1334880" y="2103120"/>
            <a:ext cx="511560" cy="51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1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Shape 3"/>
          <p:cNvSpPr/>
          <p:nvPr/>
        </p:nvSpPr>
        <p:spPr>
          <a:xfrm>
            <a:off x="1865160" y="2359080"/>
            <a:ext cx="1673280" cy="360"/>
          </a:xfrm>
          <a:prstGeom prst="line">
            <a:avLst/>
          </a:prstGeom>
          <a:ln w="19050">
            <a:solidFill>
              <a:srgbClr val="D1D5D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-44640" rIns="90000" bIns="-44640" anchor="t" anchorCtr="1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Text 4"/>
          <p:cNvSpPr/>
          <p:nvPr/>
        </p:nvSpPr>
        <p:spPr>
          <a:xfrm>
            <a:off x="548640" y="2788920"/>
            <a:ext cx="20844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B8860B"/>
                </a:solidFill>
                <a:effectLst/>
                <a:uFillTx/>
                <a:latin typeface="Calibri"/>
                <a:ea typeface="Calibri"/>
              </a:rPr>
              <a:t>Mois 1-2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Text 5"/>
          <p:cNvSpPr/>
          <p:nvPr/>
        </p:nvSpPr>
        <p:spPr>
          <a:xfrm>
            <a:off x="640080" y="3154680"/>
            <a:ext cx="190152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Constitution SARL, agrément Ministère du Travail</a:t>
            </a:r>
            <a:endParaRPr lang="fr-FR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Shape 6"/>
          <p:cNvSpPr/>
          <p:nvPr/>
        </p:nvSpPr>
        <p:spPr>
          <a:xfrm>
            <a:off x="3557160" y="2103120"/>
            <a:ext cx="511560" cy="511560"/>
          </a:xfrm>
          <a:prstGeom prst="ellipse">
            <a:avLst/>
          </a:prstGeom>
          <a:solidFill>
            <a:srgbClr val="1B433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7" name="Text 7"/>
          <p:cNvSpPr/>
          <p:nvPr/>
        </p:nvSpPr>
        <p:spPr>
          <a:xfrm>
            <a:off x="3557160" y="2103120"/>
            <a:ext cx="511560" cy="51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2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Shape 8"/>
          <p:cNvSpPr/>
          <p:nvPr/>
        </p:nvSpPr>
        <p:spPr>
          <a:xfrm>
            <a:off x="4087080" y="2359080"/>
            <a:ext cx="1673640" cy="360"/>
          </a:xfrm>
          <a:prstGeom prst="line">
            <a:avLst/>
          </a:prstGeom>
          <a:ln w="19050">
            <a:solidFill>
              <a:srgbClr val="D1D5D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-44640" rIns="90000" bIns="-44640" anchor="t" anchorCtr="1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Text 9"/>
          <p:cNvSpPr/>
          <p:nvPr/>
        </p:nvSpPr>
        <p:spPr>
          <a:xfrm>
            <a:off x="2770560" y="2788920"/>
            <a:ext cx="20844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B8860B"/>
                </a:solidFill>
                <a:effectLst/>
                <a:uFillTx/>
                <a:latin typeface="Calibri"/>
                <a:ea typeface="Calibri"/>
              </a:rPr>
              <a:t>Mois 2-3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Text 10"/>
          <p:cNvSpPr/>
          <p:nvPr/>
        </p:nvSpPr>
        <p:spPr>
          <a:xfrm>
            <a:off x="2862000" y="3154680"/>
            <a:ext cx="190152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Recrutement de l'équipe, outils de gestion</a:t>
            </a:r>
            <a:endParaRPr lang="fr-FR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Shape 11"/>
          <p:cNvSpPr/>
          <p:nvPr/>
        </p:nvSpPr>
        <p:spPr>
          <a:xfrm>
            <a:off x="5779080" y="2103120"/>
            <a:ext cx="511560" cy="511560"/>
          </a:xfrm>
          <a:prstGeom prst="ellipse">
            <a:avLst/>
          </a:prstGeom>
          <a:solidFill>
            <a:srgbClr val="1B433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2" name="Text 12"/>
          <p:cNvSpPr/>
          <p:nvPr/>
        </p:nvSpPr>
        <p:spPr>
          <a:xfrm>
            <a:off x="5779080" y="2103120"/>
            <a:ext cx="511560" cy="51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3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Shape 13"/>
          <p:cNvSpPr/>
          <p:nvPr/>
        </p:nvSpPr>
        <p:spPr>
          <a:xfrm>
            <a:off x="6309360" y="2359080"/>
            <a:ext cx="1673280" cy="360"/>
          </a:xfrm>
          <a:prstGeom prst="line">
            <a:avLst/>
          </a:prstGeom>
          <a:ln w="19050">
            <a:solidFill>
              <a:srgbClr val="D1D5D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-44640" rIns="90000" bIns="-44640" anchor="t" anchorCtr="1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Text 14"/>
          <p:cNvSpPr/>
          <p:nvPr/>
        </p:nvSpPr>
        <p:spPr>
          <a:xfrm>
            <a:off x="4992480" y="2788920"/>
            <a:ext cx="20844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B8860B"/>
                </a:solidFill>
                <a:effectLst/>
                <a:uFillTx/>
                <a:latin typeface="Calibri"/>
                <a:ea typeface="Calibri"/>
              </a:rPr>
              <a:t>Mois 3-4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Text 15"/>
          <p:cNvSpPr/>
          <p:nvPr/>
        </p:nvSpPr>
        <p:spPr>
          <a:xfrm>
            <a:off x="5083920" y="3154680"/>
            <a:ext cx="190152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Prospection commerciale, vivier de candidats</a:t>
            </a:r>
            <a:endParaRPr lang="fr-FR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Shape 16"/>
          <p:cNvSpPr/>
          <p:nvPr/>
        </p:nvSpPr>
        <p:spPr>
          <a:xfrm>
            <a:off x="8001000" y="2103120"/>
            <a:ext cx="511560" cy="511560"/>
          </a:xfrm>
          <a:prstGeom prst="ellipse">
            <a:avLst/>
          </a:prstGeom>
          <a:solidFill>
            <a:srgbClr val="1B433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7" name="Text 17"/>
          <p:cNvSpPr/>
          <p:nvPr/>
        </p:nvSpPr>
        <p:spPr>
          <a:xfrm>
            <a:off x="8001000" y="2103120"/>
            <a:ext cx="511560" cy="51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4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Shape 18"/>
          <p:cNvSpPr/>
          <p:nvPr/>
        </p:nvSpPr>
        <p:spPr>
          <a:xfrm>
            <a:off x="8531280" y="2359080"/>
            <a:ext cx="1673280" cy="360"/>
          </a:xfrm>
          <a:prstGeom prst="line">
            <a:avLst/>
          </a:prstGeom>
          <a:ln w="19050">
            <a:solidFill>
              <a:srgbClr val="D1D5D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-44640" rIns="90000" bIns="-44640" anchor="t" anchorCtr="1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Text 19"/>
          <p:cNvSpPr/>
          <p:nvPr/>
        </p:nvSpPr>
        <p:spPr>
          <a:xfrm>
            <a:off x="7214760" y="2788920"/>
            <a:ext cx="20844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B8860B"/>
                </a:solidFill>
                <a:effectLst/>
                <a:uFillTx/>
                <a:latin typeface="Calibri"/>
                <a:ea typeface="Calibri"/>
              </a:rPr>
              <a:t>Mois 5-6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Text 20"/>
          <p:cNvSpPr/>
          <p:nvPr/>
        </p:nvSpPr>
        <p:spPr>
          <a:xfrm>
            <a:off x="7306200" y="3154680"/>
            <a:ext cx="190152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Premiers placements facturés</a:t>
            </a:r>
            <a:endParaRPr lang="fr-FR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Shape 21"/>
          <p:cNvSpPr/>
          <p:nvPr/>
        </p:nvSpPr>
        <p:spPr>
          <a:xfrm>
            <a:off x="10222920" y="2103120"/>
            <a:ext cx="511560" cy="511560"/>
          </a:xfrm>
          <a:prstGeom prst="ellipse">
            <a:avLst/>
          </a:prstGeom>
          <a:solidFill>
            <a:srgbClr val="1B433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2" name="Text 22"/>
          <p:cNvSpPr/>
          <p:nvPr/>
        </p:nvSpPr>
        <p:spPr>
          <a:xfrm>
            <a:off x="10222920" y="2103120"/>
            <a:ext cx="511560" cy="51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5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Text 23"/>
          <p:cNvSpPr/>
          <p:nvPr/>
        </p:nvSpPr>
        <p:spPr>
          <a:xfrm>
            <a:off x="9436680" y="2788920"/>
            <a:ext cx="20844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B8860B"/>
                </a:solidFill>
                <a:effectLst/>
                <a:uFillTx/>
                <a:latin typeface="Calibri"/>
                <a:ea typeface="Calibri"/>
              </a:rPr>
              <a:t>Mois 6-12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Text 24"/>
          <p:cNvSpPr/>
          <p:nvPr/>
        </p:nvSpPr>
        <p:spPr>
          <a:xfrm>
            <a:off x="9528120" y="3154680"/>
            <a:ext cx="190152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Montée en charge (2 à 8 placements/mois)</a:t>
            </a:r>
            <a:endParaRPr lang="fr-FR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Text 25"/>
          <p:cNvSpPr/>
          <p:nvPr/>
        </p:nvSpPr>
        <p:spPr>
          <a:xfrm>
            <a:off x="457200" y="647388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TIKVA KORIMA — L'emploi au service du développement humain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Text 26"/>
          <p:cNvSpPr/>
          <p:nvPr/>
        </p:nvSpPr>
        <p:spPr>
          <a:xfrm>
            <a:off x="1127448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18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 0"/>
          <p:cNvSpPr/>
          <p:nvPr/>
        </p:nvSpPr>
        <p:spPr>
          <a:xfrm>
            <a:off x="548640" y="457200"/>
            <a:ext cx="109724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Impact social</a:t>
            </a:r>
            <a:endParaRPr lang="fr-FR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8" name="Text 1"/>
          <p:cNvSpPr/>
          <p:nvPr/>
        </p:nvSpPr>
        <p:spPr>
          <a:xfrm>
            <a:off x="548640" y="1051560"/>
            <a:ext cx="109724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u="none" strike="noStrike">
                <a:solidFill>
                  <a:srgbClr val="D6E3DB"/>
                </a:solidFill>
                <a:effectLst/>
                <a:uFillTx/>
                <a:latin typeface="Calibri"/>
                <a:ea typeface="Calibri"/>
              </a:rPr>
              <a:t>Une mission mesurée avec la même rigueur que les résultats commerciaux</a:t>
            </a:r>
            <a:endParaRPr lang="fr-F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9" name="Shape 2"/>
          <p:cNvSpPr/>
          <p:nvPr/>
        </p:nvSpPr>
        <p:spPr>
          <a:xfrm>
            <a:off x="822960" y="2011680"/>
            <a:ext cx="3382920" cy="2377080"/>
          </a:xfrm>
          <a:prstGeom prst="roundRect">
            <a:avLst>
              <a:gd name="adj" fmla="val 3077"/>
            </a:avLst>
          </a:prstGeom>
          <a:solidFill>
            <a:srgbClr val="224B3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0" name="Text 3"/>
          <p:cNvSpPr/>
          <p:nvPr/>
        </p:nvSpPr>
        <p:spPr>
          <a:xfrm>
            <a:off x="822960" y="2286000"/>
            <a:ext cx="338292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u="none" strike="noStrike">
                <a:solidFill>
                  <a:srgbClr val="B8860B"/>
                </a:solidFill>
                <a:effectLst/>
                <a:uFillTx/>
                <a:latin typeface="Cambria"/>
                <a:ea typeface="Cambria"/>
              </a:rPr>
              <a:t>≥ 40 %</a:t>
            </a:r>
            <a:endParaRPr lang="fr-FR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1" name="Text 4"/>
          <p:cNvSpPr/>
          <p:nvPr/>
        </p:nvSpPr>
        <p:spPr>
          <a:xfrm>
            <a:off x="1051560" y="3246120"/>
            <a:ext cx="2925720" cy="100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des placements au bénéfice de femmes ou de jeunes vulnérables (année 1)</a:t>
            </a:r>
            <a:endParaRPr lang="fr-F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2" name="Shape 5"/>
          <p:cNvSpPr/>
          <p:nvPr/>
        </p:nvSpPr>
        <p:spPr>
          <a:xfrm>
            <a:off x="4526280" y="2011680"/>
            <a:ext cx="3382920" cy="2377080"/>
          </a:xfrm>
          <a:prstGeom prst="roundRect">
            <a:avLst>
              <a:gd name="adj" fmla="val 3077"/>
            </a:avLst>
          </a:prstGeom>
          <a:solidFill>
            <a:srgbClr val="224B3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3" name="Text 6"/>
          <p:cNvSpPr/>
          <p:nvPr/>
        </p:nvSpPr>
        <p:spPr>
          <a:xfrm>
            <a:off x="4526280" y="2286000"/>
            <a:ext cx="338292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u="none" strike="noStrike">
                <a:solidFill>
                  <a:srgbClr val="B8860B"/>
                </a:solidFill>
                <a:effectLst/>
                <a:uFillTx/>
                <a:latin typeface="Cambria"/>
                <a:ea typeface="Cambria"/>
              </a:rPr>
              <a:t>≥ 50</a:t>
            </a:r>
            <a:endParaRPr lang="fr-FR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4" name="Text 7"/>
          <p:cNvSpPr/>
          <p:nvPr/>
        </p:nvSpPr>
        <p:spPr>
          <a:xfrm>
            <a:off x="4754880" y="3246120"/>
            <a:ext cx="2925720" cy="100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candidats formés ou remis à niveau (année 1)</a:t>
            </a:r>
            <a:endParaRPr lang="fr-F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5" name="Shape 8"/>
          <p:cNvSpPr/>
          <p:nvPr/>
        </p:nvSpPr>
        <p:spPr>
          <a:xfrm>
            <a:off x="8229600" y="2011680"/>
            <a:ext cx="3382920" cy="2377080"/>
          </a:xfrm>
          <a:prstGeom prst="roundRect">
            <a:avLst>
              <a:gd name="adj" fmla="val 3077"/>
            </a:avLst>
          </a:prstGeom>
          <a:solidFill>
            <a:srgbClr val="224B3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6" name="Text 9"/>
          <p:cNvSpPr/>
          <p:nvPr/>
        </p:nvSpPr>
        <p:spPr>
          <a:xfrm>
            <a:off x="8229600" y="2286000"/>
            <a:ext cx="338292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u="none" strike="noStrike">
                <a:solidFill>
                  <a:srgbClr val="B8860B"/>
                </a:solidFill>
                <a:effectLst/>
                <a:uFillTx/>
                <a:latin typeface="Cambria"/>
                <a:ea typeface="Cambria"/>
              </a:rPr>
              <a:t>3 ans</a:t>
            </a:r>
            <a:endParaRPr lang="fr-FR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7" name="Text 10"/>
          <p:cNvSpPr/>
          <p:nvPr/>
        </p:nvSpPr>
        <p:spPr>
          <a:xfrm>
            <a:off x="8458200" y="3246120"/>
            <a:ext cx="2925720" cy="100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pour structurer un partenariat pérenne avec ONG et agence de développement</a:t>
            </a:r>
            <a:endParaRPr lang="fr-FR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8" name="Text 11"/>
          <p:cNvSpPr/>
          <p:nvPr/>
        </p:nvSpPr>
        <p:spPr>
          <a:xfrm>
            <a:off x="822960" y="4754880"/>
            <a:ext cx="1051524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i="1" u="none" strike="noStrike">
                <a:solidFill>
                  <a:srgbClr val="D6E3DB"/>
                </a:solidFill>
                <a:effectLst/>
                <a:uFillTx/>
                <a:latin typeface="Calibri"/>
                <a:ea typeface="Calibri"/>
              </a:rPr>
              <a:t>Théorie du changement : équipe et réseau institutionnel → sélection, formation, placement, suivi social → personnes placées et entreprises satisfaites → réduction durable de la précarité économique des femmes et des jeunes à Bamako.</a:t>
            </a:r>
            <a:endParaRPr lang="fr-FR" sz="12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9" name="Text 12"/>
          <p:cNvSpPr/>
          <p:nvPr/>
        </p:nvSpPr>
        <p:spPr>
          <a:xfrm>
            <a:off x="457200" y="647388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TIKVA KORIMA — L'emploi au service du développement humain</a:t>
            </a:r>
            <a:endParaRPr lang="fr-FR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0" name="Text 13"/>
          <p:cNvSpPr/>
          <p:nvPr/>
        </p:nvSpPr>
        <p:spPr>
          <a:xfrm>
            <a:off x="1127448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19</a:t>
            </a:r>
            <a:endParaRPr lang="fr-FR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0"/>
          <p:cNvSpPr/>
          <p:nvPr/>
        </p:nvSpPr>
        <p:spPr>
          <a:xfrm>
            <a:off x="548640" y="411480"/>
            <a:ext cx="110638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B4332"/>
                </a:solidFill>
                <a:effectLst/>
                <a:uFillTx/>
                <a:latin typeface="Cambria"/>
                <a:ea typeface="Cambria"/>
              </a:rPr>
              <a:t>Un marché malien de l'emploi structurellement défaillant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Shape 1"/>
          <p:cNvSpPr/>
          <p:nvPr/>
        </p:nvSpPr>
        <p:spPr>
          <a:xfrm>
            <a:off x="548640" y="1645920"/>
            <a:ext cx="2605680" cy="2377080"/>
          </a:xfrm>
          <a:prstGeom prst="roundRect">
            <a:avLst>
              <a:gd name="adj" fmla="val 3077"/>
            </a:avLst>
          </a:prstGeom>
          <a:solidFill>
            <a:srgbClr val="EAF2ED"/>
          </a:solidFill>
          <a:ln w="0">
            <a:noFill/>
          </a:ln>
          <a:effectLst>
            <a:outerShdw algn="bl" blurRad="76320" dir="2700000" dist="25455" kx="0" ky="0" rotWithShape="0" sx="100000" sy="100000">
              <a:srgbClr val="000000">
                <a:alpha val="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Text 2"/>
          <p:cNvSpPr/>
          <p:nvPr/>
        </p:nvSpPr>
        <p:spPr>
          <a:xfrm>
            <a:off x="548640" y="1874520"/>
            <a:ext cx="260568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400" b="1" u="none" strike="noStrike">
                <a:solidFill>
                  <a:srgbClr val="1B4332"/>
                </a:solidFill>
                <a:effectLst/>
                <a:uFillTx/>
                <a:latin typeface="Cambria"/>
                <a:ea typeface="Cambria"/>
              </a:rPr>
              <a:t>235 000</a:t>
            </a:r>
            <a:endParaRPr lang="fr-FR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Text 3"/>
          <p:cNvSpPr/>
          <p:nvPr/>
        </p:nvSpPr>
        <p:spPr>
          <a:xfrm>
            <a:off x="731520" y="2788920"/>
            <a:ext cx="2239920" cy="109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jeunes arrivent chaque année sur le marché du travail malien</a:t>
            </a:r>
            <a:endParaRPr lang="fr-F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Shape 4"/>
          <p:cNvSpPr/>
          <p:nvPr/>
        </p:nvSpPr>
        <p:spPr>
          <a:xfrm>
            <a:off x="3383280" y="1645920"/>
            <a:ext cx="2605680" cy="2377080"/>
          </a:xfrm>
          <a:prstGeom prst="roundRect">
            <a:avLst>
              <a:gd name="adj" fmla="val 3077"/>
            </a:avLst>
          </a:prstGeom>
          <a:solidFill>
            <a:srgbClr val="EAF2ED"/>
          </a:solidFill>
          <a:ln w="0">
            <a:noFill/>
          </a:ln>
          <a:effectLst>
            <a:outerShdw algn="bl" blurRad="76320" dir="2700000" dist="25455" kx="0" ky="0" rotWithShape="0" sx="100000" sy="100000">
              <a:srgbClr val="000000">
                <a:alpha val="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Text 5"/>
          <p:cNvSpPr/>
          <p:nvPr/>
        </p:nvSpPr>
        <p:spPr>
          <a:xfrm>
            <a:off x="3383280" y="1874520"/>
            <a:ext cx="260568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400" b="1" u="none" strike="noStrike">
                <a:solidFill>
                  <a:srgbClr val="1B4332"/>
                </a:solidFill>
                <a:effectLst/>
                <a:uFillTx/>
                <a:latin typeface="Cambria"/>
                <a:ea typeface="Cambria"/>
              </a:rPr>
              <a:t>45 %</a:t>
            </a:r>
            <a:endParaRPr lang="fr-FR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Text 6"/>
          <p:cNvSpPr/>
          <p:nvPr/>
        </p:nvSpPr>
        <p:spPr>
          <a:xfrm>
            <a:off x="3566160" y="2788920"/>
            <a:ext cx="2239920" cy="109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taux de pauvreté au Mali</a:t>
            </a:r>
            <a:endParaRPr lang="fr-F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Shape 7"/>
          <p:cNvSpPr/>
          <p:nvPr/>
        </p:nvSpPr>
        <p:spPr>
          <a:xfrm>
            <a:off x="6217920" y="1645920"/>
            <a:ext cx="2605680" cy="2377080"/>
          </a:xfrm>
          <a:prstGeom prst="roundRect">
            <a:avLst>
              <a:gd name="adj" fmla="val 3077"/>
            </a:avLst>
          </a:prstGeom>
          <a:solidFill>
            <a:srgbClr val="EAF2ED"/>
          </a:solidFill>
          <a:ln w="0">
            <a:noFill/>
          </a:ln>
          <a:effectLst>
            <a:outerShdw algn="bl" blurRad="76320" dir="2700000" dist="25455" kx="0" ky="0" rotWithShape="0" sx="100000" sy="100000">
              <a:srgbClr val="000000">
                <a:alpha val="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Text 8"/>
          <p:cNvSpPr/>
          <p:nvPr/>
        </p:nvSpPr>
        <p:spPr>
          <a:xfrm>
            <a:off x="6217920" y="1874520"/>
            <a:ext cx="260568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400" b="1" u="none" strike="noStrike">
                <a:solidFill>
                  <a:srgbClr val="1B4332"/>
                </a:solidFill>
                <a:effectLst/>
                <a:uFillTx/>
                <a:latin typeface="Cambria"/>
                <a:ea typeface="Cambria"/>
              </a:rPr>
              <a:t>95,5 %</a:t>
            </a:r>
            <a:endParaRPr lang="fr-FR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Text 9"/>
          <p:cNvSpPr/>
          <p:nvPr/>
        </p:nvSpPr>
        <p:spPr>
          <a:xfrm>
            <a:off x="6400800" y="2788920"/>
            <a:ext cx="2239920" cy="109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des emplois se situent hors du secteur formel</a:t>
            </a:r>
            <a:endParaRPr lang="fr-F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Shape 10"/>
          <p:cNvSpPr/>
          <p:nvPr/>
        </p:nvSpPr>
        <p:spPr>
          <a:xfrm>
            <a:off x="9052560" y="1645920"/>
            <a:ext cx="2605680" cy="2377080"/>
          </a:xfrm>
          <a:prstGeom prst="roundRect">
            <a:avLst>
              <a:gd name="adj" fmla="val 3077"/>
            </a:avLst>
          </a:prstGeom>
          <a:solidFill>
            <a:srgbClr val="EAF2ED"/>
          </a:solidFill>
          <a:ln w="0">
            <a:noFill/>
          </a:ln>
          <a:effectLst>
            <a:outerShdw algn="bl" blurRad="76320" dir="2700000" dist="25455" kx="0" ky="0" rotWithShape="0" sx="100000" sy="100000">
              <a:srgbClr val="000000">
                <a:alpha val="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Text 11"/>
          <p:cNvSpPr/>
          <p:nvPr/>
        </p:nvSpPr>
        <p:spPr>
          <a:xfrm>
            <a:off x="9052560" y="1874520"/>
            <a:ext cx="260568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400" b="1" u="none" strike="noStrike">
                <a:solidFill>
                  <a:srgbClr val="1B4332"/>
                </a:solidFill>
                <a:effectLst/>
                <a:uFillTx/>
                <a:latin typeface="Cambria"/>
                <a:ea typeface="Cambria"/>
              </a:rPr>
              <a:t>&lt; 10 %</a:t>
            </a:r>
            <a:endParaRPr lang="fr-FR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Text 12"/>
          <p:cNvSpPr/>
          <p:nvPr/>
        </p:nvSpPr>
        <p:spPr>
          <a:xfrm>
            <a:off x="9235440" y="2788920"/>
            <a:ext cx="2239920" cy="109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des chercheurs d'emploi passent par un canal formel</a:t>
            </a:r>
            <a:endParaRPr lang="fr-F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Text 13"/>
          <p:cNvSpPr/>
          <p:nvPr/>
        </p:nvSpPr>
        <p:spPr>
          <a:xfrm>
            <a:off x="548640" y="4389120"/>
            <a:ext cx="11063880" cy="109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i="1" u="none" strike="noStrike">
                <a:solidFill>
                  <a:srgbClr val="5A5A5A"/>
                </a:solidFill>
                <a:effectLst/>
                <a:uFillTx/>
                <a:latin typeface="Calibri"/>
                <a:ea typeface="Calibri"/>
              </a:rPr>
              <a:t>Deux chômeurs sur trois trouvent un emploi par relations personnelles, signe d'un marché opaque, à coûts de transaction élevés, qu'une agence organisée et digitalisée peut assainir.</a:t>
            </a:r>
            <a:endParaRPr lang="fr-FR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Text 14"/>
          <p:cNvSpPr/>
          <p:nvPr/>
        </p:nvSpPr>
        <p:spPr>
          <a:xfrm>
            <a:off x="457200" y="647388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TIKVA KORIMA — L'emploi au service du développement humain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Text 15"/>
          <p:cNvSpPr/>
          <p:nvPr/>
        </p:nvSpPr>
        <p:spPr>
          <a:xfrm>
            <a:off x="1127448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Text 0"/>
          <p:cNvSpPr/>
          <p:nvPr/>
        </p:nvSpPr>
        <p:spPr>
          <a:xfrm>
            <a:off x="548640" y="411480"/>
            <a:ext cx="110638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B4332"/>
                </a:solidFill>
                <a:effectLst/>
                <a:uFillTx/>
                <a:latin typeface="Cambria"/>
                <a:ea typeface="Cambria"/>
              </a:rPr>
              <a:t>Prévisionnel financier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Text 1"/>
          <p:cNvSpPr/>
          <p:nvPr/>
        </p:nvSpPr>
        <p:spPr>
          <a:xfrm>
            <a:off x="548640" y="987480"/>
            <a:ext cx="110638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u="none" strike="noStrike">
                <a:solidFill>
                  <a:srgbClr val="5A5A5A"/>
                </a:solidFill>
                <a:effectLst/>
                <a:uFillTx/>
                <a:latin typeface="Calibri"/>
                <a:ea typeface="Calibri"/>
              </a:rPr>
              <a:t>Point mort atteint dès la troisième année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233" name="Chart 0"/>
          <p:cNvGraphicFramePr/>
          <p:nvPr/>
        </p:nvGraphicFramePr>
        <p:xfrm>
          <a:off x="548640" y="1691640"/>
          <a:ext cx="6674760" cy="393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234" name="Table 0"/>
          <p:cNvGraphicFramePr/>
          <p:nvPr/>
        </p:nvGraphicFramePr>
        <p:xfrm>
          <a:off x="7452360" y="1737360"/>
          <a:ext cx="4214880" cy="914760"/>
        </p:xfrm>
        <a:graphic>
          <a:graphicData uri="http://schemas.openxmlformats.org/drawingml/2006/table">
            <a:tbl>
              <a:tblPr/>
              <a:tblGrid>
                <a:gridCol w="1828800"/>
                <a:gridCol w="795240"/>
                <a:gridCol w="795240"/>
                <a:gridCol w="795240"/>
              </a:tblGrid>
              <a:tr h="4572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</a:rPr>
                        <a:t>Résultat (FCFA)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solidFill>
                      <a:srgbClr val="1B433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</a:rPr>
                        <a:t>2026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solidFill>
                      <a:srgbClr val="1B433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</a:rPr>
                        <a:t>2027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solidFill>
                      <a:srgbClr val="1B433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</a:rPr>
                        <a:t>2028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solidFill>
                      <a:srgbClr val="1B4332"/>
                    </a:solidFill>
                  </a:tcPr>
                </a:tc>
              </a:tr>
              <a:tr h="4572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Résultat courant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- 1 430 000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- 175 500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00" b="1" u="none" strike="noStrike">
                          <a:solidFill>
                            <a:srgbClr val="1B4332"/>
                          </a:solidFill>
                          <a:effectLst/>
                          <a:uFillTx/>
                          <a:latin typeface="Calibri"/>
                        </a:rPr>
                        <a:t>+ 1 460 550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35" name="Shape 2"/>
          <p:cNvSpPr/>
          <p:nvPr/>
        </p:nvSpPr>
        <p:spPr>
          <a:xfrm>
            <a:off x="7452360" y="2926080"/>
            <a:ext cx="4205880" cy="2605680"/>
          </a:xfrm>
          <a:prstGeom prst="roundRect">
            <a:avLst>
              <a:gd name="adj" fmla="val 2807"/>
            </a:avLst>
          </a:prstGeom>
          <a:solidFill>
            <a:srgbClr val="EAF2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Text 3"/>
          <p:cNvSpPr/>
          <p:nvPr/>
        </p:nvSpPr>
        <p:spPr>
          <a:xfrm>
            <a:off x="7680960" y="3108960"/>
            <a:ext cx="3748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Seuil de rentabilité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Text 4"/>
          <p:cNvSpPr/>
          <p:nvPr/>
        </p:nvSpPr>
        <p:spPr>
          <a:xfrm>
            <a:off x="7680960" y="3429000"/>
            <a:ext cx="182844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4000" b="1" u="none" strike="noStrike">
                <a:solidFill>
                  <a:srgbClr val="B8860B"/>
                </a:solidFill>
                <a:effectLst/>
                <a:uFillTx/>
                <a:latin typeface="Cambria"/>
                <a:ea typeface="Cambria"/>
              </a:rPr>
              <a:t>7</a:t>
            </a:r>
            <a:endParaRPr lang="fr-FR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Text 5"/>
          <p:cNvSpPr/>
          <p:nvPr/>
        </p:nvSpPr>
        <p:spPr>
          <a:xfrm>
            <a:off x="7680960" y="4206240"/>
            <a:ext cx="37486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placements / mois nécessaires pour couvrir les charges fixes</a:t>
            </a:r>
            <a:endParaRPr lang="fr-F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Text 6"/>
          <p:cNvSpPr/>
          <p:nvPr/>
        </p:nvSpPr>
        <p:spPr>
          <a:xfrm>
            <a:off x="7680960" y="4892040"/>
            <a:ext cx="374868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1" i="1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Atteint dès le 11ᵉ mois d'exploitation</a:t>
            </a:r>
            <a:endParaRPr lang="fr-F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Text 7"/>
          <p:cNvSpPr/>
          <p:nvPr/>
        </p:nvSpPr>
        <p:spPr>
          <a:xfrm>
            <a:off x="457200" y="647388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TIKVA KORIMA — L'emploi au service du développement humain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Text 8"/>
          <p:cNvSpPr/>
          <p:nvPr/>
        </p:nvSpPr>
        <p:spPr>
          <a:xfrm>
            <a:off x="1127448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20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Text 0"/>
          <p:cNvSpPr/>
          <p:nvPr/>
        </p:nvSpPr>
        <p:spPr>
          <a:xfrm>
            <a:off x="548640" y="411480"/>
            <a:ext cx="110638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B4332"/>
                </a:solidFill>
                <a:effectLst/>
                <a:uFillTx/>
                <a:latin typeface="Cambria"/>
                <a:ea typeface="Cambria"/>
              </a:rPr>
              <a:t>Plan de financement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Text 1"/>
          <p:cNvSpPr/>
          <p:nvPr/>
        </p:nvSpPr>
        <p:spPr>
          <a:xfrm>
            <a:off x="548640" y="987480"/>
            <a:ext cx="110638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u="none" strike="noStrike">
                <a:solidFill>
                  <a:srgbClr val="5A5A5A"/>
                </a:solidFill>
                <a:effectLst/>
                <a:uFillTx/>
                <a:latin typeface="Calibri"/>
                <a:ea typeface="Calibri"/>
              </a:rPr>
              <a:t>Emplois et ressources équilibrés à 5 500 000 FCFA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244" name="Table 0"/>
          <p:cNvGraphicFramePr/>
          <p:nvPr/>
        </p:nvGraphicFramePr>
        <p:xfrm>
          <a:off x="548640" y="1828800"/>
          <a:ext cx="5394600" cy="2011680"/>
        </p:xfrm>
        <a:graphic>
          <a:graphicData uri="http://schemas.openxmlformats.org/drawingml/2006/table">
            <a:tbl>
              <a:tblPr/>
              <a:tblGrid>
                <a:gridCol w="3657600"/>
                <a:gridCol w="1737360"/>
              </a:tblGrid>
              <a:tr h="5029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</a:rPr>
                        <a:t>Emplois</a:t>
                      </a:r>
                      <a:endParaRPr lang="fr-FR" sz="1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solidFill>
                      <a:srgbClr val="1B433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</a:rPr>
                        <a:t>Montant (FCFA)</a:t>
                      </a:r>
                      <a:endParaRPr lang="fr-FR" sz="1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solidFill>
                      <a:srgbClr val="1B4332"/>
                    </a:solidFill>
                  </a:tcPr>
                </a:tc>
              </a:tr>
              <a:tr h="5029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5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Investissement initial</a:t>
                      </a:r>
                      <a:endParaRPr lang="fr-FR" sz="125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5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500 000</a:t>
                      </a:r>
                      <a:endParaRPr lang="fr-FR" sz="125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noFill/>
                  </a:tcPr>
                </a:tc>
              </a:tr>
              <a:tr h="5029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5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BFR et trésorerie de sécurité (an 1)</a:t>
                      </a:r>
                      <a:endParaRPr lang="fr-FR" sz="125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5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5 000 000</a:t>
                      </a:r>
                      <a:endParaRPr lang="fr-FR" sz="125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noFill/>
                  </a:tcPr>
                </a:tc>
              </a:tr>
              <a:tr h="5029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Total emplois</a:t>
                      </a:r>
                      <a:endParaRPr lang="fr-FR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5 500 000</a:t>
                      </a:r>
                      <a:endParaRPr lang="fr-FR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5" name="Table 1"/>
          <p:cNvGraphicFramePr/>
          <p:nvPr/>
        </p:nvGraphicFramePr>
        <p:xfrm>
          <a:off x="6245280" y="1828800"/>
          <a:ext cx="5394600" cy="2011680"/>
        </p:xfrm>
        <a:graphic>
          <a:graphicData uri="http://schemas.openxmlformats.org/drawingml/2006/table">
            <a:tbl>
              <a:tblPr/>
              <a:tblGrid>
                <a:gridCol w="3657600"/>
                <a:gridCol w="1737360"/>
              </a:tblGrid>
              <a:tr h="5029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</a:rPr>
                        <a:t>Ressources</a:t>
                      </a:r>
                      <a:endParaRPr lang="fr-FR" sz="1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solidFill>
                      <a:srgbClr val="1B433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</a:rPr>
                        <a:t>Montant (FCFA)</a:t>
                      </a:r>
                      <a:endParaRPr lang="fr-FR" sz="1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solidFill>
                      <a:srgbClr val="1B4332"/>
                    </a:solidFill>
                  </a:tcPr>
                </a:tc>
              </a:tr>
              <a:tr h="5029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5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Capital social (fondatrice)</a:t>
                      </a:r>
                      <a:endParaRPr lang="fr-FR" sz="125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5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500 000</a:t>
                      </a:r>
                      <a:endParaRPr lang="fr-FR" sz="125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noFill/>
                  </a:tcPr>
                </a:tc>
              </a:tr>
              <a:tr h="5029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5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Financement externe recherché</a:t>
                      </a:r>
                      <a:endParaRPr lang="fr-FR" sz="125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5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5 000 000</a:t>
                      </a:r>
                      <a:endParaRPr lang="fr-FR" sz="125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noFill/>
                  </a:tcPr>
                </a:tc>
              </a:tr>
              <a:tr h="5029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Total ressources</a:t>
                      </a:r>
                      <a:endParaRPr lang="fr-FR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5 500 000</a:t>
                      </a:r>
                      <a:endParaRPr lang="fr-FR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</a:tr>
            </a:tbl>
          </a:graphicData>
        </a:graphic>
      </p:graphicFrame>
      <p:sp>
        <p:nvSpPr>
          <p:cNvPr id="246" name="Text 2"/>
          <p:cNvSpPr/>
          <p:nvPr/>
        </p:nvSpPr>
        <p:spPr>
          <a:xfrm>
            <a:off x="548640" y="4206240"/>
            <a:ext cx="1106388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B8860B"/>
                </a:solidFill>
                <a:effectLst/>
                <a:uFillTx/>
                <a:latin typeface="Cambria"/>
                <a:ea typeface="Cambria"/>
              </a:rPr>
              <a:t>Financement recherché : 5 000 000 FCFA (≈ 7 620 €)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Text 3"/>
          <p:cNvSpPr/>
          <p:nvPr/>
        </p:nvSpPr>
        <p:spPr>
          <a:xfrm>
            <a:off x="548640" y="480060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i="1" u="none" strike="noStrike">
                <a:solidFill>
                  <a:srgbClr val="5A5A5A"/>
                </a:solidFill>
                <a:effectLst/>
                <a:uFillTx/>
                <a:latin typeface="Calibri"/>
                <a:ea typeface="Calibri"/>
              </a:rPr>
              <a:t>Structurable en prêt bancaire, prêt d'honneur, subvention, don ou prise de participation selon le partenaire sollicité.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Text 4"/>
          <p:cNvSpPr/>
          <p:nvPr/>
        </p:nvSpPr>
        <p:spPr>
          <a:xfrm>
            <a:off x="457200" y="647388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TIKVA KORIMA — L'emploi au service du développement humain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Text 5"/>
          <p:cNvSpPr/>
          <p:nvPr/>
        </p:nvSpPr>
        <p:spPr>
          <a:xfrm>
            <a:off x="1127448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21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Text 0"/>
          <p:cNvSpPr/>
          <p:nvPr/>
        </p:nvSpPr>
        <p:spPr>
          <a:xfrm>
            <a:off x="548640" y="411480"/>
            <a:ext cx="110638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B4332"/>
                </a:solidFill>
                <a:effectLst/>
                <a:uFillTx/>
                <a:latin typeface="Cambria"/>
                <a:ea typeface="Cambria"/>
              </a:rPr>
              <a:t>Gestion des risques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Shape 1"/>
          <p:cNvSpPr/>
          <p:nvPr/>
        </p:nvSpPr>
        <p:spPr>
          <a:xfrm>
            <a:off x="548640" y="1828800"/>
            <a:ext cx="2084400" cy="3291480"/>
          </a:xfrm>
          <a:prstGeom prst="roundRect">
            <a:avLst>
              <a:gd name="adj" fmla="val 3509"/>
            </a:avLst>
          </a:prstGeom>
          <a:solidFill>
            <a:srgbClr val="EAF2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52" name="Image 0" descr="preencoded.png"/>
          <p:cNvPicPr/>
          <p:nvPr/>
        </p:nvPicPr>
        <p:blipFill>
          <a:blip r:embed="rId1"/>
          <a:stretch/>
        </p:blipFill>
        <p:spPr>
          <a:xfrm>
            <a:off x="1408320" y="2057400"/>
            <a:ext cx="365400" cy="365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3" name="Text 2"/>
          <p:cNvSpPr/>
          <p:nvPr/>
        </p:nvSpPr>
        <p:spPr>
          <a:xfrm>
            <a:off x="640080" y="2606040"/>
            <a:ext cx="190152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Politique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4" name="Text 3"/>
          <p:cNvSpPr/>
          <p:nvPr/>
        </p:nvSpPr>
        <p:spPr>
          <a:xfrm>
            <a:off x="685800" y="3017520"/>
            <a:ext cx="1810080" cy="191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Instabilité régionale — activité concentrée sur Bamako</a:t>
            </a:r>
            <a:endParaRPr lang="fr-FR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5" name="Shape 4"/>
          <p:cNvSpPr/>
          <p:nvPr/>
        </p:nvSpPr>
        <p:spPr>
          <a:xfrm>
            <a:off x="2770560" y="1828800"/>
            <a:ext cx="2084400" cy="3291480"/>
          </a:xfrm>
          <a:prstGeom prst="roundRect">
            <a:avLst>
              <a:gd name="adj" fmla="val 3509"/>
            </a:avLst>
          </a:prstGeom>
          <a:solidFill>
            <a:srgbClr val="EAF2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56" name="Image 1" descr="preencoded.png"/>
          <p:cNvPicPr/>
          <p:nvPr/>
        </p:nvPicPr>
        <p:blipFill>
          <a:blip r:embed="rId2"/>
          <a:stretch/>
        </p:blipFill>
        <p:spPr>
          <a:xfrm>
            <a:off x="3630240" y="2057400"/>
            <a:ext cx="365400" cy="365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7" name="Text 5"/>
          <p:cNvSpPr/>
          <p:nvPr/>
        </p:nvSpPr>
        <p:spPr>
          <a:xfrm>
            <a:off x="2862000" y="2606040"/>
            <a:ext cx="190152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Financier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8" name="Text 6"/>
          <p:cNvSpPr/>
          <p:nvPr/>
        </p:nvSpPr>
        <p:spPr>
          <a:xfrm>
            <a:off x="2907720" y="3017520"/>
            <a:ext cx="1810080" cy="191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Trésorerie tendue avant le mois 11 — financement mixte prudent</a:t>
            </a:r>
            <a:endParaRPr lang="fr-FR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9" name="Shape 7"/>
          <p:cNvSpPr/>
          <p:nvPr/>
        </p:nvSpPr>
        <p:spPr>
          <a:xfrm>
            <a:off x="4992480" y="1828800"/>
            <a:ext cx="2084400" cy="3291480"/>
          </a:xfrm>
          <a:prstGeom prst="roundRect">
            <a:avLst>
              <a:gd name="adj" fmla="val 3509"/>
            </a:avLst>
          </a:prstGeom>
          <a:solidFill>
            <a:srgbClr val="EAF2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0" name="Image 2" descr="preencoded.png"/>
          <p:cNvPicPr/>
          <p:nvPr/>
        </p:nvPicPr>
        <p:blipFill>
          <a:blip r:embed="rId3"/>
          <a:stretch/>
        </p:blipFill>
        <p:spPr>
          <a:xfrm>
            <a:off x="5852160" y="2057400"/>
            <a:ext cx="365400" cy="365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1" name="Text 8"/>
          <p:cNvSpPr/>
          <p:nvPr/>
        </p:nvSpPr>
        <p:spPr>
          <a:xfrm>
            <a:off x="5083920" y="2606040"/>
            <a:ext cx="190152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Opérationnel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2" name="Text 9"/>
          <p:cNvSpPr/>
          <p:nvPr/>
        </p:nvSpPr>
        <p:spPr>
          <a:xfrm>
            <a:off x="5129640" y="3017520"/>
            <a:ext cx="1810080" cy="191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Main-d'œuvre à former — formation systématique, suivi documenté</a:t>
            </a:r>
            <a:endParaRPr lang="fr-FR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Shape 10"/>
          <p:cNvSpPr/>
          <p:nvPr/>
        </p:nvSpPr>
        <p:spPr>
          <a:xfrm>
            <a:off x="7214760" y="1828800"/>
            <a:ext cx="2084400" cy="3291480"/>
          </a:xfrm>
          <a:prstGeom prst="roundRect">
            <a:avLst>
              <a:gd name="adj" fmla="val 3509"/>
            </a:avLst>
          </a:prstGeom>
          <a:solidFill>
            <a:srgbClr val="EAF2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4" name="Image 3" descr="preencoded.png"/>
          <p:cNvPicPr/>
          <p:nvPr/>
        </p:nvPicPr>
        <p:blipFill>
          <a:blip r:embed="rId4"/>
          <a:stretch/>
        </p:blipFill>
        <p:spPr>
          <a:xfrm>
            <a:off x="8074080" y="2057400"/>
            <a:ext cx="365400" cy="365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5" name="Text 11"/>
          <p:cNvSpPr/>
          <p:nvPr/>
        </p:nvSpPr>
        <p:spPr>
          <a:xfrm>
            <a:off x="7306200" y="2606040"/>
            <a:ext cx="190152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Concurrentiel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Text 12"/>
          <p:cNvSpPr/>
          <p:nvPr/>
        </p:nvSpPr>
        <p:spPr>
          <a:xfrm>
            <a:off x="7351920" y="3017520"/>
            <a:ext cx="1810080" cy="191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Nouveaux entrants — différenciation sociale et institutionnelle</a:t>
            </a:r>
            <a:endParaRPr lang="fr-FR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7" name="Shape 13"/>
          <p:cNvSpPr/>
          <p:nvPr/>
        </p:nvSpPr>
        <p:spPr>
          <a:xfrm>
            <a:off x="9436680" y="1828800"/>
            <a:ext cx="2084400" cy="3291480"/>
          </a:xfrm>
          <a:prstGeom prst="roundRect">
            <a:avLst>
              <a:gd name="adj" fmla="val 3509"/>
            </a:avLst>
          </a:prstGeom>
          <a:solidFill>
            <a:srgbClr val="EAF2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8" name="Image 4" descr="preencoded.png"/>
          <p:cNvPicPr/>
          <p:nvPr/>
        </p:nvPicPr>
        <p:blipFill>
          <a:blip r:embed="rId5"/>
          <a:stretch/>
        </p:blipFill>
        <p:spPr>
          <a:xfrm>
            <a:off x="10296000" y="2057400"/>
            <a:ext cx="365400" cy="365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9" name="Text 14"/>
          <p:cNvSpPr/>
          <p:nvPr/>
        </p:nvSpPr>
        <p:spPr>
          <a:xfrm>
            <a:off x="9528120" y="2606040"/>
            <a:ext cx="190152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Réglementaire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0" name="Text 15"/>
          <p:cNvSpPr/>
          <p:nvPr/>
        </p:nvSpPr>
        <p:spPr>
          <a:xfrm>
            <a:off x="9573840" y="3017520"/>
            <a:ext cx="1810080" cy="191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Délai d'agrément — anticipation dès la constitution juridique</a:t>
            </a:r>
            <a:endParaRPr lang="fr-FR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1" name="Text 16"/>
          <p:cNvSpPr/>
          <p:nvPr/>
        </p:nvSpPr>
        <p:spPr>
          <a:xfrm>
            <a:off x="457200" y="647388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TIKVA KORIMA — L'emploi au service du développement humain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Text 17"/>
          <p:cNvSpPr/>
          <p:nvPr/>
        </p:nvSpPr>
        <p:spPr>
          <a:xfrm>
            <a:off x="1127448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22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0"/>
          <p:cNvSpPr/>
          <p:nvPr/>
        </p:nvSpPr>
        <p:spPr>
          <a:xfrm>
            <a:off x="-2286000" y="-1828800"/>
            <a:ext cx="5486040" cy="5486040"/>
          </a:xfrm>
          <a:prstGeom prst="ellipse">
            <a:avLst/>
          </a:prstGeom>
          <a:solidFill>
            <a:srgbClr val="224B3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4" name="Text 1"/>
          <p:cNvSpPr/>
          <p:nvPr/>
        </p:nvSpPr>
        <p:spPr>
          <a:xfrm>
            <a:off x="914400" y="1280160"/>
            <a:ext cx="1033236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600" b="1" i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Transformer une croissance macroéconomique réelle en emplois dignes et durables.</a:t>
            </a:r>
            <a:endParaRPr lang="fr-FR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5" name="Shape 2"/>
          <p:cNvSpPr/>
          <p:nvPr/>
        </p:nvSpPr>
        <p:spPr>
          <a:xfrm>
            <a:off x="5029200" y="2743200"/>
            <a:ext cx="2103120" cy="360"/>
          </a:xfrm>
          <a:prstGeom prst="line">
            <a:avLst/>
          </a:prstGeom>
          <a:ln w="25400">
            <a:solidFill>
              <a:srgbClr val="B8860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-44640" rIns="90000" bIns="-44640" anchor="t" anchorCtr="1">
            <a:noAutofit/>
          </a:bodyPr>
          <a:p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6" name="Text 3"/>
          <p:cNvSpPr/>
          <p:nvPr/>
        </p:nvSpPr>
        <p:spPr>
          <a:xfrm>
            <a:off x="914400" y="3017520"/>
            <a:ext cx="1033236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4200" b="1" u="none" strike="noStrike">
                <a:solidFill>
                  <a:srgbClr val="B8860B"/>
                </a:solidFill>
                <a:effectLst/>
                <a:uFillTx/>
                <a:latin typeface="Cambria"/>
                <a:ea typeface="Cambria"/>
              </a:rPr>
              <a:t>5 000 000 FCFA</a:t>
            </a:r>
            <a:endParaRPr lang="fr-FR" sz="4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7" name="Text 4"/>
          <p:cNvSpPr/>
          <p:nvPr/>
        </p:nvSpPr>
        <p:spPr>
          <a:xfrm>
            <a:off x="914400" y="3794760"/>
            <a:ext cx="103323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u="none" strike="noStrike">
                <a:solidFill>
                  <a:srgbClr val="D6E3DB"/>
                </a:solidFill>
                <a:effectLst/>
                <a:uFillTx/>
                <a:latin typeface="Calibri"/>
                <a:ea typeface="Calibri"/>
              </a:rPr>
              <a:t>pour lancer TIKVA KORIMA à Bamako — objectif de constitution avant décembre 2026</a:t>
            </a:r>
            <a:endParaRPr lang="fr-F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8" name="Text 5"/>
          <p:cNvSpPr/>
          <p:nvPr/>
        </p:nvSpPr>
        <p:spPr>
          <a:xfrm>
            <a:off x="914400" y="4937760"/>
            <a:ext cx="103323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Gnakalé Koita — Fondatrice &amp; Directrice générale</a:t>
            </a:r>
            <a:endParaRPr lang="fr-FR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9" name="Text 6"/>
          <p:cNvSpPr/>
          <p:nvPr/>
        </p:nvSpPr>
        <p:spPr>
          <a:xfrm>
            <a:off x="914400" y="5303520"/>
            <a:ext cx="103323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B8C9BF"/>
                </a:solidFill>
                <a:effectLst/>
                <a:uFillTx/>
                <a:latin typeface="Calibri"/>
                <a:ea typeface="Calibri"/>
              </a:rPr>
              <a:t>Siège social : Faladiè Séma, Rue 880, Porte 123, Bamako, Mali</a:t>
            </a:r>
            <a:endParaRPr lang="fr-FR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0" name="Text 7"/>
          <p:cNvSpPr/>
          <p:nvPr/>
        </p:nvSpPr>
        <p:spPr>
          <a:xfrm>
            <a:off x="457200" y="647388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TIKVA KORIMA — L'emploi au service du développement humain</a:t>
            </a:r>
            <a:endParaRPr lang="fr-FR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1" name="Text 8"/>
          <p:cNvSpPr/>
          <p:nvPr/>
        </p:nvSpPr>
        <p:spPr>
          <a:xfrm>
            <a:off x="1127448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23</a:t>
            </a:r>
            <a:endParaRPr lang="fr-FR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0"/>
          <p:cNvSpPr/>
          <p:nvPr/>
        </p:nvSpPr>
        <p:spPr>
          <a:xfrm>
            <a:off x="548640" y="411480"/>
            <a:ext cx="110638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B4332"/>
                </a:solidFill>
                <a:effectLst/>
                <a:uFillTx/>
                <a:latin typeface="Cambria"/>
                <a:ea typeface="Cambria"/>
              </a:rPr>
              <a:t>La solution TIKVA KORIMA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Text 1"/>
          <p:cNvSpPr/>
          <p:nvPr/>
        </p:nvSpPr>
        <p:spPr>
          <a:xfrm>
            <a:off x="548640" y="987480"/>
            <a:ext cx="110638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u="none" strike="noStrike">
                <a:solidFill>
                  <a:srgbClr val="5A5A5A"/>
                </a:solidFill>
                <a:effectLst/>
                <a:uFillTx/>
                <a:latin typeface="Calibri"/>
                <a:ea typeface="Calibri"/>
              </a:rPr>
              <a:t>Quatre piliers, une seule mission : l'emploi au service du développement humain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Shape 2"/>
          <p:cNvSpPr/>
          <p:nvPr/>
        </p:nvSpPr>
        <p:spPr>
          <a:xfrm>
            <a:off x="548640" y="1783080"/>
            <a:ext cx="2605680" cy="310860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Shape 3"/>
          <p:cNvSpPr/>
          <p:nvPr/>
        </p:nvSpPr>
        <p:spPr>
          <a:xfrm>
            <a:off x="1531800" y="2057400"/>
            <a:ext cx="639720" cy="639720"/>
          </a:xfrm>
          <a:prstGeom prst="ellipse">
            <a:avLst/>
          </a:prstGeom>
          <a:solidFill>
            <a:srgbClr val="1B433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8" name="Image 0" descr="preencoded.png"/>
          <p:cNvPicPr/>
          <p:nvPr/>
        </p:nvPicPr>
        <p:blipFill>
          <a:blip r:embed="rId1"/>
          <a:stretch/>
        </p:blipFill>
        <p:spPr>
          <a:xfrm>
            <a:off x="1686960" y="2212920"/>
            <a:ext cx="328680" cy="328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" name="Text 4"/>
          <p:cNvSpPr/>
          <p:nvPr/>
        </p:nvSpPr>
        <p:spPr>
          <a:xfrm>
            <a:off x="685800" y="2880360"/>
            <a:ext cx="23313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Agence rigoureuse et digitalisée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Text 5"/>
          <p:cNvSpPr/>
          <p:nvPr/>
        </p:nvSpPr>
        <p:spPr>
          <a:xfrm>
            <a:off x="731520" y="3520440"/>
            <a:ext cx="223992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Contractualisation systématique et sécurisation du paiement, à l'opposé des pratiques de gré à gré.</a:t>
            </a:r>
            <a:endParaRPr lang="fr-F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Shape 6"/>
          <p:cNvSpPr/>
          <p:nvPr/>
        </p:nvSpPr>
        <p:spPr>
          <a:xfrm>
            <a:off x="3383280" y="1783080"/>
            <a:ext cx="2605680" cy="310860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Shape 7"/>
          <p:cNvSpPr/>
          <p:nvPr/>
        </p:nvSpPr>
        <p:spPr>
          <a:xfrm>
            <a:off x="4366440" y="2057400"/>
            <a:ext cx="639720" cy="639720"/>
          </a:xfrm>
          <a:prstGeom prst="ellipse">
            <a:avLst/>
          </a:prstGeom>
          <a:solidFill>
            <a:srgbClr val="1B433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3" name="Image 1" descr="preencoded.png"/>
          <p:cNvPicPr/>
          <p:nvPr/>
        </p:nvPicPr>
        <p:blipFill>
          <a:blip r:embed="rId2"/>
          <a:stretch/>
        </p:blipFill>
        <p:spPr>
          <a:xfrm>
            <a:off x="4521600" y="2212920"/>
            <a:ext cx="328680" cy="328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" name="Text 8"/>
          <p:cNvSpPr/>
          <p:nvPr/>
        </p:nvSpPr>
        <p:spPr>
          <a:xfrm>
            <a:off x="3520440" y="2880360"/>
            <a:ext cx="23313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Formation courte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Text 9"/>
          <p:cNvSpPr/>
          <p:nvPr/>
        </p:nvSpPr>
        <p:spPr>
          <a:xfrm>
            <a:off x="3566160" y="3520440"/>
            <a:ext cx="223992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Remise à niveau des candidats les plus éloignés de l'emploi avant leur premier placement.</a:t>
            </a:r>
            <a:endParaRPr lang="fr-F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Shape 10"/>
          <p:cNvSpPr/>
          <p:nvPr/>
        </p:nvSpPr>
        <p:spPr>
          <a:xfrm>
            <a:off x="6217920" y="1783080"/>
            <a:ext cx="2605680" cy="310860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Shape 11"/>
          <p:cNvSpPr/>
          <p:nvPr/>
        </p:nvSpPr>
        <p:spPr>
          <a:xfrm>
            <a:off x="7201080" y="2057400"/>
            <a:ext cx="639720" cy="639720"/>
          </a:xfrm>
          <a:prstGeom prst="ellipse">
            <a:avLst/>
          </a:prstGeom>
          <a:solidFill>
            <a:srgbClr val="1B433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8" name="Image 2" descr="preencoded.png"/>
          <p:cNvPicPr/>
          <p:nvPr/>
        </p:nvPicPr>
        <p:blipFill>
          <a:blip r:embed="rId3"/>
          <a:stretch/>
        </p:blipFill>
        <p:spPr>
          <a:xfrm>
            <a:off x="7356240" y="2212920"/>
            <a:ext cx="328680" cy="328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" name="Text 12"/>
          <p:cNvSpPr/>
          <p:nvPr/>
        </p:nvSpPr>
        <p:spPr>
          <a:xfrm>
            <a:off x="6355080" y="2880360"/>
            <a:ext cx="23313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Accompagnement social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Text 13"/>
          <p:cNvSpPr/>
          <p:nvPr/>
        </p:nvSpPr>
        <p:spPr>
          <a:xfrm>
            <a:off x="6400800" y="3520440"/>
            <a:ext cx="223992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Suivi individualisé des salariés placés, en particulier femmes et jeunes vulnérables.</a:t>
            </a:r>
            <a:endParaRPr lang="fr-F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Shape 14"/>
          <p:cNvSpPr/>
          <p:nvPr/>
        </p:nvSpPr>
        <p:spPr>
          <a:xfrm>
            <a:off x="9052560" y="1783080"/>
            <a:ext cx="2605680" cy="310860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Shape 15"/>
          <p:cNvSpPr/>
          <p:nvPr/>
        </p:nvSpPr>
        <p:spPr>
          <a:xfrm>
            <a:off x="10035720" y="2057400"/>
            <a:ext cx="639720" cy="639720"/>
          </a:xfrm>
          <a:prstGeom prst="ellipse">
            <a:avLst/>
          </a:prstGeom>
          <a:solidFill>
            <a:srgbClr val="1B433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3" name="Image 3" descr="preencoded.png"/>
          <p:cNvPicPr/>
          <p:nvPr/>
        </p:nvPicPr>
        <p:blipFill>
          <a:blip r:embed="rId4"/>
          <a:stretch/>
        </p:blipFill>
        <p:spPr>
          <a:xfrm>
            <a:off x="10190880" y="2212920"/>
            <a:ext cx="328680" cy="328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" name="Text 16"/>
          <p:cNvSpPr/>
          <p:nvPr/>
        </p:nvSpPr>
        <p:spPr>
          <a:xfrm>
            <a:off x="9189720" y="2880360"/>
            <a:ext cx="23313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Services aux entreprises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Text 17"/>
          <p:cNvSpPr/>
          <p:nvPr/>
        </p:nvSpPr>
        <p:spPr>
          <a:xfrm>
            <a:off x="9235440" y="3520440"/>
            <a:ext cx="223992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Recrutement, gestion de paie, conseil RH — des revenus qui financent la mission sociale.</a:t>
            </a:r>
            <a:endParaRPr lang="fr-F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Text 18"/>
          <p:cNvSpPr/>
          <p:nvPr/>
        </p:nvSpPr>
        <p:spPr>
          <a:xfrm>
            <a:off x="457200" y="647388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TIKVA KORIMA — L'emploi au service du développement humain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Text 19"/>
          <p:cNvSpPr/>
          <p:nvPr/>
        </p:nvSpPr>
        <p:spPr>
          <a:xfrm>
            <a:off x="1127448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 0"/>
          <p:cNvSpPr/>
          <p:nvPr/>
        </p:nvSpPr>
        <p:spPr>
          <a:xfrm>
            <a:off x="548640" y="411480"/>
            <a:ext cx="110638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B4332"/>
                </a:solidFill>
                <a:effectLst/>
                <a:uFillTx/>
                <a:latin typeface="Cambria"/>
                <a:ea typeface="Cambria"/>
              </a:rPr>
              <a:t>Pourquoi maintenant, pourquoi le Mali ?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Shape 1"/>
          <p:cNvSpPr/>
          <p:nvPr/>
        </p:nvSpPr>
        <p:spPr>
          <a:xfrm>
            <a:off x="548640" y="1737360"/>
            <a:ext cx="5486040" cy="3931560"/>
          </a:xfrm>
          <a:prstGeom prst="rect">
            <a:avLst/>
          </a:prstGeom>
          <a:solidFill>
            <a:srgbClr val="EAF2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Text 2"/>
          <p:cNvSpPr/>
          <p:nvPr/>
        </p:nvSpPr>
        <p:spPr>
          <a:xfrm>
            <a:off x="822960" y="1920240"/>
            <a:ext cx="4937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Croissance économique retrouvée</a:t>
            </a: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Text 3"/>
          <p:cNvSpPr/>
          <p:nvPr/>
        </p:nvSpPr>
        <p:spPr>
          <a:xfrm>
            <a:off x="822960" y="2423160"/>
            <a:ext cx="4937400" cy="301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marL="343080" indent="-343080" defTabSz="914400">
              <a:lnSpc>
                <a:spcPct val="100000"/>
              </a:lnSpc>
              <a:spcAft>
                <a:spcPts val="1001"/>
              </a:spcAft>
              <a:buClr>
                <a:srgbClr val="1F2937"/>
              </a:buClr>
              <a:buFont typeface="Symbol" charset="2"/>
              <a:buChar char=""/>
            </a:pPr>
            <a:r>
              <a:rPr lang="en-US" sz="130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5,5 % de croissance du PIB attendue en 2026 (FMI), portée par le lithium, l'agriculture et les télécommunications.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Aft>
                <a:spcPts val="1001"/>
              </a:spcAft>
              <a:buClr>
                <a:srgbClr val="1F2937"/>
              </a:buClr>
              <a:buFont typeface="Symbol" charset="2"/>
              <a:buChar char=""/>
            </a:pPr>
            <a:r>
              <a:rPr lang="en-US" sz="130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Bamako conserve un fonctionnement institutionnel stable, point d'ancrage naturel du projet.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Aft>
                <a:spcPts val="1001"/>
              </a:spcAft>
              <a:buClr>
                <a:srgbClr val="1F2937"/>
              </a:buClr>
              <a:buFont typeface="Symbol" charset="2"/>
              <a:buChar char=""/>
            </a:pPr>
            <a:r>
              <a:rPr lang="en-US" sz="130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Cadre légal clair : décret n° 96-178/P-RM du 13 juin 1996, sous l'autorité du Ministère du Travail.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Shape 4"/>
          <p:cNvSpPr/>
          <p:nvPr/>
        </p:nvSpPr>
        <p:spPr>
          <a:xfrm>
            <a:off x="6263640" y="1737360"/>
            <a:ext cx="5376240" cy="393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Text 5"/>
          <p:cNvSpPr/>
          <p:nvPr/>
        </p:nvSpPr>
        <p:spPr>
          <a:xfrm>
            <a:off x="6537960" y="1920240"/>
            <a:ext cx="48459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Un espace de marché quasi vierge</a:t>
            </a: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Text 6"/>
          <p:cNvSpPr/>
          <p:nvPr/>
        </p:nvSpPr>
        <p:spPr>
          <a:xfrm>
            <a:off x="6537960" y="2423160"/>
            <a:ext cx="4845960" cy="301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marL="343080" indent="-343080" defTabSz="914400">
              <a:lnSpc>
                <a:spcPct val="100000"/>
              </a:lnSpc>
              <a:spcAft>
                <a:spcPts val="1001"/>
              </a:spcAft>
              <a:buClr>
                <a:srgbClr val="1F2937"/>
              </a:buClr>
              <a:buFont typeface="Symbol" charset="2"/>
              <a:buChar char=""/>
            </a:pPr>
            <a:r>
              <a:rPr lang="en-US" sz="130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Moins de 10 % des chercheurs d'emploi passent par un canal formel.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Aft>
                <a:spcPts val="1001"/>
              </a:spcAft>
              <a:buClr>
                <a:srgbClr val="1F2937"/>
              </a:buClr>
              <a:buFont typeface="Symbol" charset="2"/>
              <a:buChar char=""/>
            </a:pPr>
            <a:r>
              <a:rPr lang="en-US" sz="130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Le secteur public (ANPE, APEJ) souffre d'un recrutement de gré à gré et d'un manque d'accompagnement social.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Aft>
                <a:spcPts val="1001"/>
              </a:spcAft>
              <a:buClr>
                <a:srgbClr val="1F2937"/>
              </a:buClr>
              <a:buFont typeface="Symbol" charset="2"/>
              <a:buChar char=""/>
            </a:pPr>
            <a:r>
              <a:rPr lang="en-US" sz="130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Les ~150 bureaux privés du CONABEM restent peu digitalisés et concentrés sur les postes peu qualifiés.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Aft>
                <a:spcPts val="1001"/>
              </a:spcAft>
              <a:buClr>
                <a:srgbClr val="1F2937"/>
              </a:buClr>
              <a:buFont typeface="Symbol" charset="2"/>
              <a:buChar char=""/>
            </a:pPr>
            <a:r>
              <a:rPr lang="en-US" sz="130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Aucun acteur ne combine aujourd'hui rigueur contractuelle, accompagnement social et digitalisation.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Text 7"/>
          <p:cNvSpPr/>
          <p:nvPr/>
        </p:nvSpPr>
        <p:spPr>
          <a:xfrm>
            <a:off x="457200" y="647388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TIKVA KORIMA — L'emploi au service du développement humain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Text 8"/>
          <p:cNvSpPr/>
          <p:nvPr/>
        </p:nvSpPr>
        <p:spPr>
          <a:xfrm>
            <a:off x="1127448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 0"/>
          <p:cNvSpPr/>
          <p:nvPr/>
        </p:nvSpPr>
        <p:spPr>
          <a:xfrm>
            <a:off x="548640" y="411480"/>
            <a:ext cx="110638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B4332"/>
                </a:solidFill>
                <a:effectLst/>
                <a:uFillTx/>
                <a:latin typeface="Cambria"/>
                <a:ea typeface="Cambria"/>
              </a:rPr>
              <a:t>Analyse concurrentielle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Text 1"/>
          <p:cNvSpPr/>
          <p:nvPr/>
        </p:nvSpPr>
        <p:spPr>
          <a:xfrm>
            <a:off x="548640" y="987480"/>
            <a:ext cx="110638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u="none" strike="noStrike">
                <a:solidFill>
                  <a:srgbClr val="5A5A5A"/>
                </a:solidFill>
                <a:effectLst/>
                <a:uFillTx/>
                <a:latin typeface="Calibri"/>
                <a:ea typeface="Calibri"/>
              </a:rPr>
              <a:t>Un positionnement structuré, sans équivalent sur le marché malien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69" name="Table 0"/>
          <p:cNvGraphicFramePr/>
          <p:nvPr/>
        </p:nvGraphicFramePr>
        <p:xfrm>
          <a:off x="548640" y="1737360"/>
          <a:ext cx="11063880" cy="3840480"/>
        </p:xfrm>
        <a:graphic>
          <a:graphicData uri="http://schemas.openxmlformats.org/drawingml/2006/table">
            <a:tbl>
              <a:tblPr/>
              <a:tblGrid>
                <a:gridCol w="2926080"/>
                <a:gridCol w="4206240"/>
                <a:gridCol w="3931920"/>
              </a:tblGrid>
              <a:tr h="960120">
                <a:tc>
                  <a:txBody>
                    <a:bodyPr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</a:rPr>
                        <a:t>Acteur</a:t>
                      </a:r>
                      <a:endParaRPr lang="fr-FR" sz="1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solidFill>
                      <a:srgbClr val="1B4332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</a:rPr>
                        <a:t>Forces</a:t>
                      </a:r>
                      <a:endParaRPr lang="fr-FR" sz="1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solidFill>
                      <a:srgbClr val="1B4332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</a:rPr>
                        <a:t>Limites face à TIKVA KORIMA</a:t>
                      </a:r>
                      <a:endParaRPr lang="fr-FR" sz="13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solidFill>
                      <a:srgbClr val="1B4332"/>
                    </a:solidFill>
                  </a:tcPr>
                </a:tc>
              </a:tr>
              <a:tr h="960120">
                <a:tc>
                  <a:txBody>
                    <a:bodyPr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Secteur public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(ANPE, APEJ)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Fonds publics, accueil et orientation des usagers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Recrutements de gré à gré, aucun accompagnement social individualisé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noFill/>
                  </a:tcPr>
                </a:tc>
              </a:tr>
              <a:tr h="960120">
                <a:tc>
                  <a:txBody>
                    <a:bodyPr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Bureaux privés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(CONABEM, ~150 organismes)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Connaissance du tissu entrepreneurial local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Offre concentrée sur les postes peu qualifiés, faible activité réelle, aucune digitalisation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noFill/>
                  </a:tcPr>
                </a:tc>
              </a:tr>
              <a:tr h="960120">
                <a:tc>
                  <a:txBody>
                    <a:bodyPr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00" b="1" u="none" strike="noStrike">
                          <a:solidFill>
                            <a:srgbClr val="1B4332"/>
                          </a:solidFill>
                          <a:effectLst/>
                          <a:uFillTx/>
                          <a:latin typeface="Calibri"/>
                        </a:rPr>
                        <a:t>TIKVA KORIMA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Contractualisation systématique, accompagnement social, réseau institutionnel franco-malien, digitalisation progressive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Structure en démarrage, sans historique d'exploitation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6480">
                      <a:solidFill>
                        <a:srgbClr val="E5E7EB"/>
                      </a:solidFill>
                      <a:prstDash val="solid"/>
                    </a:lnL>
                    <a:lnR w="6480">
                      <a:solidFill>
                        <a:srgbClr val="E5E7EB"/>
                      </a:solidFill>
                      <a:prstDash val="solid"/>
                    </a:lnR>
                    <a:lnT w="6480">
                      <a:solidFill>
                        <a:srgbClr val="E5E7EB"/>
                      </a:solidFill>
                      <a:prstDash val="solid"/>
                    </a:lnT>
                    <a:lnB w="6480">
                      <a:solidFill>
                        <a:srgbClr val="E5E7EB"/>
                      </a:solidFill>
                      <a:prstDash val="solid"/>
                    </a:lnB>
                    <a:solidFill>
                      <a:srgbClr val="EAF2ED"/>
                    </a:solidFill>
                  </a:tcPr>
                </a:tc>
              </a:tr>
            </a:tbl>
          </a:graphicData>
        </a:graphic>
      </p:graphicFrame>
      <p:sp>
        <p:nvSpPr>
          <p:cNvPr id="70" name="Text 2"/>
          <p:cNvSpPr/>
          <p:nvPr/>
        </p:nvSpPr>
        <p:spPr>
          <a:xfrm>
            <a:off x="457200" y="647388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TIKVA KORIMA — L'emploi au service du développement humain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Text 3"/>
          <p:cNvSpPr/>
          <p:nvPr/>
        </p:nvSpPr>
        <p:spPr>
          <a:xfrm>
            <a:off x="1127448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 0"/>
          <p:cNvSpPr/>
          <p:nvPr/>
        </p:nvSpPr>
        <p:spPr>
          <a:xfrm>
            <a:off x="548640" y="411480"/>
            <a:ext cx="110638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B4332"/>
                </a:solidFill>
                <a:effectLst/>
                <a:uFillTx/>
                <a:latin typeface="Cambria"/>
                <a:ea typeface="Cambria"/>
              </a:rPr>
              <a:t>Modèle économique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Text 1"/>
          <p:cNvSpPr/>
          <p:nvPr/>
        </p:nvSpPr>
        <p:spPr>
          <a:xfrm>
            <a:off x="548640" y="987480"/>
            <a:ext cx="110638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u="none" strike="noStrike">
                <a:solidFill>
                  <a:srgbClr val="5A5A5A"/>
                </a:solidFill>
                <a:effectLst/>
                <a:uFillTx/>
                <a:latin typeface="Calibri"/>
                <a:ea typeface="Calibri"/>
              </a:rPr>
              <a:t>Une logique de mise en relation rémunérée par commission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Shape 2"/>
          <p:cNvSpPr/>
          <p:nvPr/>
        </p:nvSpPr>
        <p:spPr>
          <a:xfrm>
            <a:off x="548640" y="1737360"/>
            <a:ext cx="3565800" cy="1416960"/>
          </a:xfrm>
          <a:prstGeom prst="roundRect">
            <a:avLst>
              <a:gd name="adj" fmla="val 3871"/>
            </a:avLst>
          </a:prstGeom>
          <a:solidFill>
            <a:srgbClr val="EAF2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Text 3"/>
          <p:cNvSpPr/>
          <p:nvPr/>
        </p:nvSpPr>
        <p:spPr>
          <a:xfrm>
            <a:off x="713160" y="1828800"/>
            <a:ext cx="32367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1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Partenaires clés</a:t>
            </a:r>
            <a:endParaRPr lang="fr-F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Text 4"/>
          <p:cNvSpPr/>
          <p:nvPr/>
        </p:nvSpPr>
        <p:spPr>
          <a:xfrm>
            <a:off x="713160" y="2176200"/>
            <a:ext cx="323676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ONG d'insertion féminine · Ambassades · AFD, Bpifrance · CONABEM</a:t>
            </a:r>
            <a:endParaRPr lang="fr-FR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Shape 5"/>
          <p:cNvSpPr/>
          <p:nvPr/>
        </p:nvSpPr>
        <p:spPr>
          <a:xfrm>
            <a:off x="4297680" y="1737360"/>
            <a:ext cx="3565800" cy="1416960"/>
          </a:xfrm>
          <a:prstGeom prst="roundRect">
            <a:avLst>
              <a:gd name="adj" fmla="val 3871"/>
            </a:avLst>
          </a:prstGeom>
          <a:solidFill>
            <a:srgbClr val="EAF2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Text 6"/>
          <p:cNvSpPr/>
          <p:nvPr/>
        </p:nvSpPr>
        <p:spPr>
          <a:xfrm>
            <a:off x="4462200" y="1828800"/>
            <a:ext cx="32367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1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Activités clés</a:t>
            </a:r>
            <a:endParaRPr lang="fr-F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Text 7"/>
          <p:cNvSpPr/>
          <p:nvPr/>
        </p:nvSpPr>
        <p:spPr>
          <a:xfrm>
            <a:off x="4462200" y="2176200"/>
            <a:ext cx="323676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Recrutement et sélection · Formation · Placement et suivi · Accompagnement social</a:t>
            </a:r>
            <a:endParaRPr lang="fr-FR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Shape 8"/>
          <p:cNvSpPr/>
          <p:nvPr/>
        </p:nvSpPr>
        <p:spPr>
          <a:xfrm>
            <a:off x="8046720" y="1737360"/>
            <a:ext cx="3565800" cy="1416960"/>
          </a:xfrm>
          <a:prstGeom prst="roundRect">
            <a:avLst>
              <a:gd name="adj" fmla="val 3871"/>
            </a:avLst>
          </a:prstGeom>
          <a:solidFill>
            <a:srgbClr val="EAF2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Text 9"/>
          <p:cNvSpPr/>
          <p:nvPr/>
        </p:nvSpPr>
        <p:spPr>
          <a:xfrm>
            <a:off x="8211240" y="1828800"/>
            <a:ext cx="32367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1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Proposition de valeur</a:t>
            </a:r>
            <a:endParaRPr lang="fr-F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Text 10"/>
          <p:cNvSpPr/>
          <p:nvPr/>
        </p:nvSpPr>
        <p:spPr>
          <a:xfrm>
            <a:off x="8211240" y="2176200"/>
            <a:ext cx="323676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Main-d'œuvre fiable et suivie pour les entreprises · Seconde chance professionnelle pour les travailleurs</a:t>
            </a:r>
            <a:endParaRPr lang="fr-FR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Shape 11"/>
          <p:cNvSpPr/>
          <p:nvPr/>
        </p:nvSpPr>
        <p:spPr>
          <a:xfrm>
            <a:off x="548640" y="3337560"/>
            <a:ext cx="3565800" cy="1416960"/>
          </a:xfrm>
          <a:prstGeom prst="roundRect">
            <a:avLst>
              <a:gd name="adj" fmla="val 3871"/>
            </a:avLst>
          </a:prstGeom>
          <a:solidFill>
            <a:srgbClr val="EAF2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Text 12"/>
          <p:cNvSpPr/>
          <p:nvPr/>
        </p:nvSpPr>
        <p:spPr>
          <a:xfrm>
            <a:off x="713160" y="3429000"/>
            <a:ext cx="32367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1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Ressources clés</a:t>
            </a:r>
            <a:endParaRPr lang="fr-F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Text 13"/>
          <p:cNvSpPr/>
          <p:nvPr/>
        </p:nvSpPr>
        <p:spPr>
          <a:xfrm>
            <a:off x="713160" y="3776400"/>
            <a:ext cx="323676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Réseau institutionnel France-Mali · Équipe commerciale · Vivier de candidats formés</a:t>
            </a:r>
            <a:endParaRPr lang="fr-FR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Shape 14"/>
          <p:cNvSpPr/>
          <p:nvPr/>
        </p:nvSpPr>
        <p:spPr>
          <a:xfrm>
            <a:off x="4297680" y="3337560"/>
            <a:ext cx="3565800" cy="1416960"/>
          </a:xfrm>
          <a:prstGeom prst="roundRect">
            <a:avLst>
              <a:gd name="adj" fmla="val 3871"/>
            </a:avLst>
          </a:prstGeom>
          <a:solidFill>
            <a:srgbClr val="EAF2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Text 15"/>
          <p:cNvSpPr/>
          <p:nvPr/>
        </p:nvSpPr>
        <p:spPr>
          <a:xfrm>
            <a:off x="4462200" y="3429000"/>
            <a:ext cx="32367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1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Segments clients</a:t>
            </a:r>
            <a:endParaRPr lang="fr-F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Text 16"/>
          <p:cNvSpPr/>
          <p:nvPr/>
        </p:nvSpPr>
        <p:spPr>
          <a:xfrm>
            <a:off x="4462200" y="3776400"/>
            <a:ext cx="323676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Secteur privé (BTP, hôtellerie, banques) · Secteur public · Particuliers · Jeunes et femmes en insertion</a:t>
            </a:r>
            <a:endParaRPr lang="fr-FR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Shape 17"/>
          <p:cNvSpPr/>
          <p:nvPr/>
        </p:nvSpPr>
        <p:spPr>
          <a:xfrm>
            <a:off x="8046720" y="3337560"/>
            <a:ext cx="3565800" cy="1416960"/>
          </a:xfrm>
          <a:prstGeom prst="roundRect">
            <a:avLst>
              <a:gd name="adj" fmla="val 3871"/>
            </a:avLst>
          </a:prstGeom>
          <a:solidFill>
            <a:srgbClr val="EAF2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Text 18"/>
          <p:cNvSpPr/>
          <p:nvPr/>
        </p:nvSpPr>
        <p:spPr>
          <a:xfrm>
            <a:off x="8211240" y="3429000"/>
            <a:ext cx="32367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1" u="none" strike="noStrike">
                <a:solidFill>
                  <a:srgbClr val="1B4332"/>
                </a:solidFill>
                <a:effectLst/>
                <a:uFillTx/>
                <a:latin typeface="Calibri"/>
                <a:ea typeface="Calibri"/>
              </a:rPr>
              <a:t>Canaux</a:t>
            </a:r>
            <a:endParaRPr lang="fr-F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Text 19"/>
          <p:cNvSpPr/>
          <p:nvPr/>
        </p:nvSpPr>
        <p:spPr>
          <a:xfrm>
            <a:off x="8211240" y="3776400"/>
            <a:ext cx="323676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1F2937"/>
                </a:solidFill>
                <a:effectLst/>
                <a:uFillTx/>
                <a:latin typeface="Calibri"/>
                <a:ea typeface="Calibri"/>
              </a:rPr>
              <a:t>Agence physique à Bamako · Plateforme numérique de mise en relation (à développer)</a:t>
            </a:r>
            <a:endParaRPr lang="fr-FR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Text 20"/>
          <p:cNvSpPr/>
          <p:nvPr/>
        </p:nvSpPr>
        <p:spPr>
          <a:xfrm>
            <a:off x="548640" y="516636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i="1" u="none" strike="noStrike">
                <a:solidFill>
                  <a:srgbClr val="B8860B"/>
                </a:solidFill>
                <a:effectLst/>
                <a:uFillTx/>
                <a:latin typeface="Calibri"/>
                <a:ea typeface="Calibri"/>
              </a:rPr>
              <a:t>Commission moyenne : 65 000 FCFA par placement</a:t>
            </a:r>
            <a:endParaRPr lang="fr-FR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Text 21"/>
          <p:cNvSpPr/>
          <p:nvPr/>
        </p:nvSpPr>
        <p:spPr>
          <a:xfrm>
            <a:off x="457200" y="647388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TIKVA KORIMA — L'emploi au service du développement humain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Text 22"/>
          <p:cNvSpPr/>
          <p:nvPr/>
        </p:nvSpPr>
        <p:spPr>
          <a:xfrm>
            <a:off x="1127448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Kicker"/>
          <p:cNvSpPr/>
          <p:nvPr/>
        </p:nvSpPr>
        <p:spPr>
          <a:xfrm>
            <a:off x="548640" y="2400120"/>
            <a:ext cx="11063880" cy="49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b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1400" b="1" u="none" strike="noStrike">
                <a:solidFill>
                  <a:srgbClr val="B8860B"/>
                </a:solidFill>
                <a:effectLst/>
                <a:uFillTx/>
                <a:latin typeface="Calibri"/>
                <a:ea typeface="Calibri"/>
              </a:rPr>
              <a:t>NOUVELLE SECTION</a:t>
            </a:r>
            <a:endParaRPr lang="fr-F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6" name="SectionTitle"/>
          <p:cNvSpPr/>
          <p:nvPr/>
        </p:nvSpPr>
        <p:spPr>
          <a:xfrm>
            <a:off x="548640" y="2949840"/>
            <a:ext cx="11063880" cy="109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40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Plateforme numérique de mise en relation</a:t>
            </a:r>
            <a:endParaRPr lang="fr-FR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7" name="SectionSub"/>
          <p:cNvSpPr/>
          <p:nvPr/>
        </p:nvSpPr>
        <p:spPr>
          <a:xfrm>
            <a:off x="548640" y="4150080"/>
            <a:ext cx="1106388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1600" b="0" u="none" strike="noStrike">
                <a:solidFill>
                  <a:srgbClr val="D6E3DB"/>
                </a:solidFill>
                <a:effectLst/>
                <a:uFillTx/>
                <a:latin typeface="Calibri"/>
                <a:ea typeface="Calibri"/>
              </a:rPr>
              <a:t>Architecture, parcours utilisateurs, maquettes, cahier des charges technique, budget et planning</a:t>
            </a:r>
            <a:endParaRPr lang="fr-F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le"/>
          <p:cNvSpPr/>
          <p:nvPr/>
        </p:nvSpPr>
        <p:spPr>
          <a:xfrm>
            <a:off x="548640" y="411480"/>
            <a:ext cx="110638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3000" b="1" u="none" strike="noStrike">
                <a:solidFill>
                  <a:srgbClr val="1B4332"/>
                </a:solidFill>
                <a:effectLst/>
                <a:uFillTx/>
                <a:latin typeface="Cambria"/>
                <a:ea typeface="Cambria"/>
              </a:rPr>
              <a:t>Architecture fonctionnelle de la plateforme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9" name="Architecture"/>
          <p:cNvPicPr/>
          <p:nvPr/>
        </p:nvPicPr>
        <p:blipFill>
          <a:blip r:embed="rId1"/>
          <a:stretch/>
        </p:blipFill>
        <p:spPr>
          <a:xfrm>
            <a:off x="2460960" y="1249920"/>
            <a:ext cx="7269840" cy="5049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" name="Footer"/>
          <p:cNvSpPr/>
          <p:nvPr/>
        </p:nvSpPr>
        <p:spPr>
          <a:xfrm>
            <a:off x="457200" y="647388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TIKVA KORIMA — L'emploi au service du développement humain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PageNum"/>
          <p:cNvSpPr/>
          <p:nvPr/>
        </p:nvSpPr>
        <p:spPr>
          <a:xfrm>
            <a:off x="1127448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8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itle"/>
          <p:cNvSpPr/>
          <p:nvPr/>
        </p:nvSpPr>
        <p:spPr>
          <a:xfrm>
            <a:off x="548640" y="411480"/>
            <a:ext cx="110638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3000" b="1" u="none" strike="noStrike">
                <a:solidFill>
                  <a:srgbClr val="1B4332"/>
                </a:solidFill>
                <a:effectLst/>
                <a:uFillTx/>
                <a:latin typeface="Cambria"/>
                <a:ea typeface="Cambria"/>
              </a:rPr>
              <a:t>Parcours candidat et entreprise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3" name="ParcoursCandidat"/>
          <p:cNvPicPr/>
          <p:nvPr/>
        </p:nvPicPr>
        <p:blipFill>
          <a:blip r:embed="rId1"/>
          <a:stretch/>
        </p:blipFill>
        <p:spPr>
          <a:xfrm>
            <a:off x="1496160" y="1199880"/>
            <a:ext cx="9199800" cy="242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4" name="ParcoursEntreprise"/>
          <p:cNvPicPr/>
          <p:nvPr/>
        </p:nvPicPr>
        <p:blipFill>
          <a:blip r:embed="rId2"/>
          <a:stretch/>
        </p:blipFill>
        <p:spPr>
          <a:xfrm>
            <a:off x="1496160" y="3847680"/>
            <a:ext cx="9199800" cy="2427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" name="Footer"/>
          <p:cNvSpPr/>
          <p:nvPr/>
        </p:nvSpPr>
        <p:spPr>
          <a:xfrm>
            <a:off x="457200" y="647388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TIKVA KORIMA — L'emploi au service du développement humain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PageNum"/>
          <p:cNvSpPr/>
          <p:nvPr/>
        </p:nvSpPr>
        <p:spPr>
          <a:xfrm>
            <a:off x="1127448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9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9</a:t>
            </a:r>
            <a:endParaRPr lang="fr-FR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LibreOffice/26.2.4.2$Windows_X86_64 LibreOffice_project/0229ac93fcf0d7cbc6376066c6f35021cef002dc</Application>
  <AppVersion>15.0000</AppVersion>
  <Words>0</Words>
  <Paragraphs>0</Paragraphs>
  <Company>PptxGenJS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2026-07-08T22:11:24Z</dcterms:created>
  <dc:creator>TIKVA KORIMA</dc:creator>
  <dc:description/>
  <dc:language>fr-FR</dc:language>
  <cp:lastModifiedBy>TIKVA KORIMA</cp:lastModifiedBy>
  <dcterms:modified xsi:type="dcterms:W3CDTF">2026-07-08T22:11:24Z</dcterms:modified>
  <cp:revision>1</cp:revision>
  <dc:subject>PptxGenJS Presentation</dc:subject>
  <dc:title>TIKVA KORIMA — Dossier de financement 2026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14</vt:i4>
  </property>
  <property fmtid="{D5CDD505-2E9C-101B-9397-08002B2CF9AE}" pid="3" name="PresentationFormat">
    <vt:lpwstr>On-screen Show (16:9)</vt:lpwstr>
  </property>
  <property fmtid="{D5CDD505-2E9C-101B-9397-08002B2CF9AE}" pid="4" name="Slides">
    <vt:i4>14</vt:i4>
  </property>
</Properties>
</file>